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notesMasterIdLst>
    <p:notesMasterId r:id="rId3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1298448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审批流导入文件生成 Skill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850392" y="2212848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使用说明 · 含使用前置（接口部署与授权）· 2026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50392" y="274320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用户只需提供一份原始流程整理文件，规则梳理、条件展开、节点配置、导入文件生成全部自动完成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822960" y="3246120"/>
            <a:ext cx="5349240" cy="658368"/>
          </a:xfrm>
          <a:prstGeom prst="roundRect">
            <a:avLst>
              <a:gd name="adj" fmla="val 12500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51560" y="3310128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Skill ①  yonyou-flow-pipeline</a:t>
            </a:r>
            <a:endParaRPr lang="en-US" sz="1350" dirty="0"/>
          </a:p>
          <a:p>
            <a:pPr indent="0" marL="0">
              <a:buNone/>
            </a:pPr>
            <a:r>
              <a:rPr lang="en-US" sz="1150" b="1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把流程文件变成可核对的流程表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355080" y="3246120"/>
            <a:ext cx="5349240" cy="658368"/>
          </a:xfrm>
          <a:prstGeom prst="roundRect">
            <a:avLst>
              <a:gd name="adj" fmla="val 12500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83680" y="3310128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Skill ②  yonyou-workflow-converter</a:t>
            </a:r>
            <a:endParaRPr lang="en-US" sz="1350" dirty="0"/>
          </a:p>
          <a:p>
            <a:pPr indent="0" marL="0">
              <a:buNone/>
            </a:pPr>
            <a:r>
              <a:rPr lang="en-US" sz="1150" b="1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把流程表变成系统可导入的工作流文件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822960" y="4526280"/>
            <a:ext cx="2770632" cy="914400"/>
          </a:xfrm>
          <a:prstGeom prst="roundRect">
            <a:avLst>
              <a:gd name="adj" fmla="val 7000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4672584"/>
            <a:ext cx="26609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原始流程整理文件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877824" y="5001768"/>
            <a:ext cx="26609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审批权限表 · 管理办法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709160" y="4526280"/>
            <a:ext cx="2770632" cy="914400"/>
          </a:xfrm>
          <a:prstGeom prst="roundRect">
            <a:avLst>
              <a:gd name="adj" fmla="val 7000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64024" y="4672584"/>
            <a:ext cx="26609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双页签流程表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4764024" y="5001768"/>
            <a:ext cx="26609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流程导入 ＋ 节点配置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595360" y="4526280"/>
            <a:ext cx="2770632" cy="914400"/>
          </a:xfrm>
          <a:prstGeom prst="roundRect">
            <a:avLst>
              <a:gd name="adj" fmla="val 7000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50224" y="4672584"/>
            <a:ext cx="26609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工作流导入文件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8650224" y="5001768"/>
            <a:ext cx="26609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旗舰版可导入 .txt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3712464" y="4873752"/>
            <a:ext cx="868680" cy="219456"/>
          </a:xfrm>
          <a:prstGeom prst="rightArrow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593592" y="5138928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技能一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7598664" y="4873752"/>
            <a:ext cx="868680" cy="219456"/>
          </a:xfrm>
          <a:prstGeom prst="rightArrow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479792" y="5138928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技能二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822960" y="589788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全程对话式使用 · 生成结果逐项可核对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84048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484632" y="100584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300" kern="0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457200" y="1444752"/>
            <a:ext cx="11274552" cy="886968"/>
          </a:xfrm>
          <a:prstGeom prst="roundRect">
            <a:avLst>
              <a:gd name="adj" fmla="val 9278"/>
            </a:avLst>
          </a:prstGeom>
          <a:solidFill>
            <a:srgbClr val="F7F8FA"/>
          </a:solidFill>
          <a:ln w="6350">
            <a:solidFill>
              <a:srgbClr val="F7F8F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1554480"/>
            <a:ext cx="10058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1920240" y="155448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添加三个接口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1920240" y="1947672"/>
            <a:ext cx="9509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使用前置 · 上 —— 接口①手工四步新增＋调试验证，接口②③ JSON 导入一次添加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57200" y="2459736"/>
            <a:ext cx="11274552" cy="886968"/>
          </a:xfrm>
          <a:prstGeom prst="roundRect">
            <a:avLst>
              <a:gd name="adj" fmla="val 9278"/>
            </a:avLst>
          </a:prstGeom>
          <a:solidFill>
            <a:srgbClr val="F7F8FA"/>
          </a:solidFill>
          <a:ln w="6350">
            <a:solidFill>
              <a:srgbClr val="F7F8F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49808" y="2569464"/>
            <a:ext cx="10058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3000" dirty="0"/>
          </a:p>
        </p:txBody>
      </p:sp>
      <p:sp>
        <p:nvSpPr>
          <p:cNvPr id="13" name="Text 10"/>
          <p:cNvSpPr/>
          <p:nvPr/>
        </p:nvSpPr>
        <p:spPr>
          <a:xfrm>
            <a:off x="1920240" y="2569464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统一配置授权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1920240" y="2962656"/>
            <a:ext cx="9509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使用前置 · 下 —— 三个接口都添加后：统一发布、API 授权、绑定用户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457200" y="3474720"/>
            <a:ext cx="11274552" cy="886968"/>
          </a:xfrm>
          <a:prstGeom prst="roundRect">
            <a:avLst>
              <a:gd name="adj" fmla="val 9278"/>
            </a:avLst>
          </a:prstGeom>
          <a:solidFill>
            <a:srgbClr val="F7F8FA"/>
          </a:solidFill>
          <a:ln w="6350">
            <a:solidFill>
              <a:srgbClr val="F7F8F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49808" y="3584448"/>
            <a:ext cx="10058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3000" dirty="0"/>
          </a:p>
        </p:txBody>
      </p:sp>
      <p:sp>
        <p:nvSpPr>
          <p:cNvPr id="17" name="Text 14"/>
          <p:cNvSpPr/>
          <p:nvPr/>
        </p:nvSpPr>
        <p:spPr>
          <a:xfrm>
            <a:off x="1920240" y="3584448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能做什么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1920240" y="3977640"/>
            <a:ext cx="9509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五项核心能力 —— 提供一份流程文件，得到导入即用的工作流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457200" y="4489704"/>
            <a:ext cx="11274552" cy="886968"/>
          </a:xfrm>
          <a:prstGeom prst="roundRect">
            <a:avLst>
              <a:gd name="adj" fmla="val 9278"/>
            </a:avLst>
          </a:prstGeom>
          <a:solidFill>
            <a:srgbClr val="F7F8FA"/>
          </a:solidFill>
          <a:ln w="6350">
            <a:solidFill>
              <a:srgbClr val="F7F8FA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49808" y="4599432"/>
            <a:ext cx="10058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3000" dirty="0"/>
          </a:p>
        </p:txBody>
      </p:sp>
      <p:sp>
        <p:nvSpPr>
          <p:cNvPr id="21" name="Text 18"/>
          <p:cNvSpPr/>
          <p:nvPr/>
        </p:nvSpPr>
        <p:spPr>
          <a:xfrm>
            <a:off x="1920240" y="459943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怎么使用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1920240" y="4992624"/>
            <a:ext cx="9509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获取技能 · 三步操作 · 全流程演示 · 结果核对与需配合的情况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457200" y="5504688"/>
            <a:ext cx="11274552" cy="886968"/>
          </a:xfrm>
          <a:prstGeom prst="roundRect">
            <a:avLst>
              <a:gd name="adj" fmla="val 9278"/>
            </a:avLst>
          </a:prstGeom>
          <a:solidFill>
            <a:srgbClr val="F7F8FA"/>
          </a:solidFill>
          <a:ln w="6350">
            <a:solidFill>
              <a:srgbClr val="F7F8FA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49808" y="5614416"/>
            <a:ext cx="10058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3000" dirty="0"/>
          </a:p>
        </p:txBody>
      </p:sp>
      <p:sp>
        <p:nvSpPr>
          <p:cNvPr id="25" name="Text 22"/>
          <p:cNvSpPr/>
          <p:nvPr/>
        </p:nvSpPr>
        <p:spPr>
          <a:xfrm>
            <a:off x="1920240" y="561441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生成成果展示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1920240" y="6007608"/>
            <a:ext cx="9509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完整流程图 · 判断分支 · 节点参数自动配置 · 三种选人 · 分支合并视图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960120"/>
            <a:ext cx="5029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2000" dirty="0"/>
          </a:p>
        </p:txBody>
      </p:sp>
      <p:sp>
        <p:nvSpPr>
          <p:cNvPr id="3" name="Text 1"/>
          <p:cNvSpPr/>
          <p:nvPr/>
        </p:nvSpPr>
        <p:spPr>
          <a:xfrm>
            <a:off x="841248" y="30175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22960" y="3401568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添加三个接口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41248" y="4315968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接口①手工新增（四步向导＋调试），接口②③用 JSON 导入 —— 全部添加完成，再进入统一授权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41248" y="4983480"/>
            <a:ext cx="969264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41248" y="4983480"/>
            <a:ext cx="969264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手工新增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2039112" y="4983480"/>
            <a:ext cx="969264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039112" y="4983480"/>
            <a:ext cx="969264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调试验证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236976" y="4983480"/>
            <a:ext cx="1307592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36976" y="4983480"/>
            <a:ext cx="1307592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JSON导入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流程总览：先添加接口，再统一授权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全程在旗舰版前台操作 —— 每一步都有界面截图对照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02920" y="1472184"/>
            <a:ext cx="457200" cy="457200"/>
          </a:xfrm>
          <a:prstGeom prst="ellipse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02920" y="1472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143000" y="1417320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手工新增接口①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3063240" y="141732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API发布节点选分类，四步向导：基本信息 / 前端配置 / 后端配置 / 响应配置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731520" y="1984248"/>
            <a:ext cx="0" cy="164592"/>
          </a:xfrm>
          <a:prstGeom prst="line">
            <a:avLst/>
          </a:prstGeom>
          <a:noFill/>
          <a:ln w="19050">
            <a:solidFill>
              <a:srgbClr val="F3C9CD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02920" y="2203704"/>
            <a:ext cx="457200" cy="457200"/>
          </a:xfrm>
          <a:prstGeom prst="ellipse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02920" y="22037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1143000" y="2148840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调试验证接口①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3063240" y="214884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列表点「调试」，按实际参数发起调用，确认响应成功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731520" y="2715768"/>
            <a:ext cx="0" cy="164592"/>
          </a:xfrm>
          <a:prstGeom prst="line">
            <a:avLst/>
          </a:prstGeom>
          <a:noFill/>
          <a:ln w="19050">
            <a:solidFill>
              <a:srgbClr val="F3C9CD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02920" y="2935224"/>
            <a:ext cx="457200" cy="457200"/>
          </a:xfrm>
          <a:prstGeom prst="ellipse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29352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1143000" y="2880360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导入接口②③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3063240" y="288036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「JSON导入」一次导入两个接口（一次不超过 100 条）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731520" y="3447288"/>
            <a:ext cx="0" cy="164592"/>
          </a:xfrm>
          <a:prstGeom prst="line">
            <a:avLst/>
          </a:prstGeom>
          <a:noFill/>
          <a:ln w="19050">
            <a:solidFill>
              <a:srgbClr val="F3C9CD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02920" y="3666744"/>
            <a:ext cx="457200" cy="457200"/>
          </a:xfrm>
          <a:prstGeom prst="ellipse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02920" y="36667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1143000" y="3611880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统一发布 · 授权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3063240" y="361188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三个接口都就绪后：逐一发布，再一次性授权给应用</a:t>
            </a:r>
            <a:endParaRPr lang="en-US" sz="1250" dirty="0"/>
          </a:p>
        </p:txBody>
      </p:sp>
      <p:sp>
        <p:nvSpPr>
          <p:cNvPr id="26" name="Shape 23"/>
          <p:cNvSpPr/>
          <p:nvPr/>
        </p:nvSpPr>
        <p:spPr>
          <a:xfrm>
            <a:off x="731520" y="4178808"/>
            <a:ext cx="0" cy="164592"/>
          </a:xfrm>
          <a:prstGeom prst="line">
            <a:avLst/>
          </a:prstGeom>
          <a:noFill/>
          <a:ln w="19050">
            <a:solidFill>
              <a:srgbClr val="F3C9CD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502920" y="4398264"/>
            <a:ext cx="457200" cy="457200"/>
          </a:xfrm>
          <a:prstGeom prst="ellipse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502920" y="43982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1143000" y="4343400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绑定用户</a:t>
            </a:r>
            <a:endParaRPr lang="en-US" sz="1500" dirty="0"/>
          </a:p>
        </p:txBody>
      </p:sp>
      <p:sp>
        <p:nvSpPr>
          <p:cNvPr id="30" name="Text 27"/>
          <p:cNvSpPr/>
          <p:nvPr/>
        </p:nvSpPr>
        <p:spPr>
          <a:xfrm>
            <a:off x="3063240" y="434340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给该授权（AK/SK）绑定一个系统用户，全部完成</a:t>
            </a:r>
            <a:endParaRPr lang="en-US" sz="1250" dirty="0"/>
          </a:p>
        </p:txBody>
      </p:sp>
      <p:sp>
        <p:nvSpPr>
          <p:cNvPr id="31" name="Shape 28"/>
          <p:cNvSpPr/>
          <p:nvPr/>
        </p:nvSpPr>
        <p:spPr>
          <a:xfrm>
            <a:off x="457200" y="5257800"/>
            <a:ext cx="5532120" cy="1005840"/>
          </a:xfrm>
          <a:prstGeom prst="roundRect">
            <a:avLst>
              <a:gd name="adj" fmla="val 7273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13232" y="537667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三个接口的添加方式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713232" y="5669280"/>
            <a:ext cx="5074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接口①：手工四步向导新增；接口②③：JSON 导入一次添加 —— 两种方式结果相同，导入后同样要发布、授权。</a:t>
            </a:r>
            <a:endParaRPr lang="en-US" sz="1150" dirty="0"/>
          </a:p>
        </p:txBody>
      </p:sp>
      <p:sp>
        <p:nvSpPr>
          <p:cNvPr id="34" name="Shape 31"/>
          <p:cNvSpPr/>
          <p:nvPr/>
        </p:nvSpPr>
        <p:spPr>
          <a:xfrm>
            <a:off x="6199632" y="5257800"/>
            <a:ext cx="5532120" cy="1005840"/>
          </a:xfrm>
          <a:prstGeom prst="roundRect">
            <a:avLst>
              <a:gd name="adj" fmla="val 7273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455664" y="537667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两点提醒</a:t>
            </a:r>
            <a:endParaRPr lang="en-US" sz="1300" dirty="0"/>
          </a:p>
        </p:txBody>
      </p:sp>
      <p:sp>
        <p:nvSpPr>
          <p:cNvPr id="36" name="Text 33"/>
          <p:cNvSpPr/>
          <p:nvPr/>
        </p:nvSpPr>
        <p:spPr>
          <a:xfrm>
            <a:off x="6455664" y="5669280"/>
            <a:ext cx="5074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① 截图中的名称、参数值等为示例，部分字段需按实际项目替换；② 授权与绑定用户在三个接口都添加完成后统一做，缺一不可。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接口① 手工新增：选分类，新增 API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API发布节点 · 新增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02920" y="166878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58952" y="1572768"/>
            <a:ext cx="3447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进入「API发布」功能节点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58952" y="1856232"/>
            <a:ext cx="34472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页面顶部说明：开放API 可通过 API 授权进行安全调用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502920" y="2610612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514600"/>
            <a:ext cx="3447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左侧分类树选中目标分类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58952" y="2798064"/>
            <a:ext cx="34472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截图中选中「测试 - 测试1 - 测试」（红框处：选择具体分类）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502920" y="3552444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8952" y="3456432"/>
            <a:ext cx="3447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点右上「新增」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58952" y="3739896"/>
            <a:ext cx="34472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进入四步向导：基本信息 → 前端配置 → 后端配置 → 响应配置</a:t>
            </a:r>
            <a:endParaRPr lang="en-US" sz="1150" dirty="0"/>
          </a:p>
        </p:txBody>
      </p:sp>
      <p:pic>
        <p:nvPicPr>
          <p:cNvPr id="16" name="Image 1" descr="/tmp/ppt_new/api/image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085" y="1746504"/>
            <a:ext cx="6220142" cy="3959352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4996085" y="1746504"/>
            <a:ext cx="6220142" cy="395935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4996085" y="5751576"/>
            <a:ext cx="622014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API发布列表：左侧选分类，右上点「新增」</a:t>
            </a:r>
            <a:endParaRPr lang="en-US" sz="1150" dirty="0"/>
          </a:p>
        </p:txBody>
      </p:sp>
      <p:sp>
        <p:nvSpPr>
          <p:cNvPr id="19" name="Shape 15"/>
          <p:cNvSpPr/>
          <p:nvPr/>
        </p:nvSpPr>
        <p:spPr>
          <a:xfrm>
            <a:off x="457200" y="5806440"/>
            <a:ext cx="11274552" cy="457200"/>
          </a:xfrm>
          <a:prstGeom prst="roundRect">
            <a:avLst>
              <a:gd name="adj" fmla="val 10000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13232" y="5824728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建议按项目单独建分类 —— 后续授权时可按分类整批勾选，便于管理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接口① 手工新增：基本信息（向导第 1 步）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编辑弹窗 · 基本信息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02920" y="166878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58952" y="1572768"/>
            <a:ext cx="3447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API 名称自行命名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58952" y="1856232"/>
            <a:ext cx="34472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分类选目标分类；排序与描述可按需填写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502920" y="2610612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514600"/>
            <a:ext cx="3447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关键选项保持一致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58952" y="2798064"/>
            <a:ext cx="34472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同步 API · 简单认证：否 · 幂等性：关闭 · 后端服务类型：REST · 友户通用用户鉴权 · 用户身份：透传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502920" y="3781044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8952" y="3685032"/>
            <a:ext cx="3447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点「下一步」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58952" y="3968496"/>
            <a:ext cx="34472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进入前端配置</a:t>
            </a:r>
            <a:endParaRPr lang="en-US" sz="1150" dirty="0"/>
          </a:p>
        </p:txBody>
      </p:sp>
      <p:pic>
        <p:nvPicPr>
          <p:cNvPr id="16" name="Image 1" descr="/tmp/ppt_new/api/image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085" y="1746504"/>
            <a:ext cx="6220142" cy="3959352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4996085" y="1746504"/>
            <a:ext cx="6220142" cy="395935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4996085" y="5751576"/>
            <a:ext cx="622014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基本信息：除名称外，其余选项与截图保持一致</a:t>
            </a:r>
            <a:endParaRPr lang="en-US" sz="1150" dirty="0"/>
          </a:p>
        </p:txBody>
      </p:sp>
      <p:sp>
        <p:nvSpPr>
          <p:cNvPr id="19" name="Shape 15"/>
          <p:cNvSpPr/>
          <p:nvPr/>
        </p:nvSpPr>
        <p:spPr>
          <a:xfrm>
            <a:off x="457200" y="5806440"/>
            <a:ext cx="11274552" cy="457200"/>
          </a:xfrm>
          <a:prstGeom prst="roundRect">
            <a:avLst>
              <a:gd name="adj" fmla="val 10000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13232" y="5824728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这一页只有名称、分类需要你定，其余选项照截图选即可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接口① 手工新增：前端配置（向导第 2 步）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编辑弹窗 · 前端配置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02920" y="166878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58952" y="1572768"/>
            <a:ext cx="3447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请求方式与路径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58952" y="1856232"/>
            <a:ext cx="34472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POST；请求路径与真实接口路径保持一致；ContentType：application/json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502920" y="2793492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697480"/>
            <a:ext cx="3447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入参转换模式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58952" y="2980944"/>
            <a:ext cx="34472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选「入参透传」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502920" y="3552444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8952" y="3456432"/>
            <a:ext cx="3447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Body 参数自动生成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58952" y="3739896"/>
            <a:ext cx="34472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不手工逐条新增：点「导入」，把接口报文内容粘贴到导入模板，自动生成全部入参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502920" y="4677156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58952" y="4581144"/>
            <a:ext cx="3447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点「下一步」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758952" y="4864608"/>
            <a:ext cx="34472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进入后端配置</a:t>
            </a:r>
            <a:endParaRPr lang="en-US" sz="1150" dirty="0"/>
          </a:p>
        </p:txBody>
      </p:sp>
      <p:pic>
        <p:nvPicPr>
          <p:cNvPr id="19" name="Image 1" descr="/tmp/ppt_new/api/image3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276" y="1912987"/>
            <a:ext cx="7223760" cy="3626386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4494276" y="1912987"/>
            <a:ext cx="7223760" cy="362638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494276" y="5585093"/>
            <a:ext cx="7223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前端配置：路径保持一致，Body 通过「导入」自动生成</a:t>
            </a:r>
            <a:endParaRPr lang="en-US" sz="1150" dirty="0"/>
          </a:p>
        </p:txBody>
      </p:sp>
      <p:sp>
        <p:nvSpPr>
          <p:cNvPr id="22" name="Shape 18"/>
          <p:cNvSpPr/>
          <p:nvPr/>
        </p:nvSpPr>
        <p:spPr>
          <a:xfrm>
            <a:off x="457200" y="5806440"/>
            <a:ext cx="11274552" cy="457200"/>
          </a:xfrm>
          <a:prstGeom prst="roundRect">
            <a:avLst>
              <a:gd name="adj" fmla="val 10000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713232" y="5824728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示例接口路径：/ubpm-web-process-designer-be/api/v2/queryBizObjPropTree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接口① 手工新增：后端配置与响应（向导第 3-4 步）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编辑弹窗 · 后端配置 → 响应配置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02920" y="166878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58952" y="1572768"/>
            <a:ext cx="3447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后端三项保持一致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58952" y="1856232"/>
            <a:ext cx="34472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YMS 微服务：domain.iuap-apcom-workflownew；后端请求地址：POST、与前端路径一致；后端超时：30 秒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502920" y="2976372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880360"/>
            <a:ext cx="3447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参数映射自动对应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58952" y="3163824"/>
            <a:ext cx="34472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入参与后端参数同名对应（BodyParam → Body），无需手填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502920" y="3918204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8952" y="3822192"/>
            <a:ext cx="3447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 → 响应配置 → 保存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58952" y="4105656"/>
            <a:ext cx="34472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响应配置完成后保存，回到 API发布列表</a:t>
            </a:r>
            <a:endParaRPr lang="en-US" sz="1150" dirty="0"/>
          </a:p>
        </p:txBody>
      </p:sp>
      <p:pic>
        <p:nvPicPr>
          <p:cNvPr id="16" name="Image 1" descr="/tmp/ppt_new/api/image4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276" y="1912987"/>
            <a:ext cx="7223760" cy="3626386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4494276" y="1912987"/>
            <a:ext cx="7223760" cy="362638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4494276" y="5585093"/>
            <a:ext cx="7223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后端配置：微服务 / 后端地址 / 超时三项与截图保持一致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接口① 调试验证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API发布列表 → API调试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84632" y="1207008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回到列表，在目标 API 行点「调试」，按实际参数发起调用 —— 看到成功响应即通过</a:t>
            </a:r>
            <a:endParaRPr lang="en-US" sz="1350" dirty="0"/>
          </a:p>
        </p:txBody>
      </p:sp>
      <p:pic>
        <p:nvPicPr>
          <p:cNvPr id="8" name="Image 1" descr="/tmp/ppt_new/api/image7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02550"/>
            <a:ext cx="5541264" cy="3527221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457200" y="1802550"/>
            <a:ext cx="5541264" cy="352722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457200" y="5375490"/>
            <a:ext cx="5541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列表中点「调试」</a:t>
            </a:r>
            <a:endParaRPr lang="en-US" sz="1150" dirty="0"/>
          </a:p>
        </p:txBody>
      </p:sp>
      <p:pic>
        <p:nvPicPr>
          <p:cNvPr id="11" name="Image 2" descr="/tmp/ppt_new/api/image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488" y="1802550"/>
            <a:ext cx="5541264" cy="2781759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6190488" y="1802550"/>
            <a:ext cx="5541264" cy="278175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6190488" y="4630029"/>
            <a:ext cx="5541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填入参发起调试，右侧返回成功响应</a:t>
            </a:r>
            <a:endParaRPr lang="en-US" sz="1150" dirty="0"/>
          </a:p>
        </p:txBody>
      </p:sp>
      <p:sp>
        <p:nvSpPr>
          <p:cNvPr id="14" name="Shape 9"/>
          <p:cNvSpPr/>
          <p:nvPr/>
        </p:nvSpPr>
        <p:spPr>
          <a:xfrm>
            <a:off x="457200" y="5943600"/>
            <a:ext cx="11274552" cy="438912"/>
          </a:xfrm>
          <a:prstGeom prst="roundRect">
            <a:avLst>
              <a:gd name="adj" fmla="val 10417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713232" y="5961888"/>
            <a:ext cx="10881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typeUri 等入参根据具体项目填写；调试通过后再发布，避免带病上线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接口②③ JSON 导入添加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API发布节点 · JSON 导入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84632" y="1207008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另外两个接口不用手工建：用「导入 → JSON导入」一次添加两个接口（一次不超过 100 条）</a:t>
            </a:r>
            <a:endParaRPr lang="en-US" sz="1350" dirty="0"/>
          </a:p>
        </p:txBody>
      </p:sp>
      <p:pic>
        <p:nvPicPr>
          <p:cNvPr id="8" name="Image 1" descr="/tmp/ppt_new/api/image16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75280"/>
            <a:ext cx="5541264" cy="2781759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457200" y="2175280"/>
            <a:ext cx="5541264" cy="278175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457200" y="5002760"/>
            <a:ext cx="5541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导入下拉中选「JSON导入」</a:t>
            </a:r>
            <a:endParaRPr lang="en-US" sz="1150" dirty="0"/>
          </a:p>
        </p:txBody>
      </p:sp>
      <p:pic>
        <p:nvPicPr>
          <p:cNvPr id="11" name="Image 2" descr="/tmp/ppt_new/api/image17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488" y="2175280"/>
            <a:ext cx="5541264" cy="2781759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6190488" y="2175280"/>
            <a:ext cx="5541264" cy="278175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6190488" y="5002760"/>
            <a:ext cx="5541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选目标 API 分类，上传按规范填写的 JSON 文件</a:t>
            </a:r>
            <a:endParaRPr lang="en-US" sz="1150" dirty="0"/>
          </a:p>
        </p:txBody>
      </p:sp>
      <p:sp>
        <p:nvSpPr>
          <p:cNvPr id="14" name="Shape 9"/>
          <p:cNvSpPr/>
          <p:nvPr/>
        </p:nvSpPr>
        <p:spPr>
          <a:xfrm>
            <a:off x="457200" y="5943600"/>
            <a:ext cx="11274552" cy="438912"/>
          </a:xfrm>
          <a:prstGeom prst="roundRect">
            <a:avLst>
              <a:gd name="adj" fmla="val 10417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713232" y="5961888"/>
            <a:ext cx="10881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导入前先查看弹窗中的「JSON导入API规范」；三个接口都添加完成后，进入第二部分统一授权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960120"/>
            <a:ext cx="5029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2000" dirty="0"/>
          </a:p>
        </p:txBody>
      </p:sp>
      <p:sp>
        <p:nvSpPr>
          <p:cNvPr id="3" name="Text 1"/>
          <p:cNvSpPr/>
          <p:nvPr/>
        </p:nvSpPr>
        <p:spPr>
          <a:xfrm>
            <a:off x="841248" y="30175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02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22960" y="3401568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统一配置授权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41248" y="4315968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三个接口都添加完成后：发布 → API授权 → 绑定用户 —— 缺一不可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41248" y="4983480"/>
            <a:ext cx="630936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41248" y="4983480"/>
            <a:ext cx="630936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1700784" y="4983480"/>
            <a:ext cx="1138428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00784" y="4983480"/>
            <a:ext cx="1138428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API授权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067812" y="4983480"/>
            <a:ext cx="969264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067812" y="4983480"/>
            <a:ext cx="969264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绑定用户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统一发布三个接口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API发布列表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84632" y="1207008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三个接口都添加完成后，在列表中对「未发布」的 API 逐一发布，填写发布说明后确定</a:t>
            </a:r>
            <a:endParaRPr lang="en-US" sz="1350" dirty="0"/>
          </a:p>
        </p:txBody>
      </p:sp>
      <p:pic>
        <p:nvPicPr>
          <p:cNvPr id="8" name="Image 1" descr="/tmp/ppt_new/api/image9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02550"/>
            <a:ext cx="5541264" cy="3527221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457200" y="1802550"/>
            <a:ext cx="5541264" cy="352722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457200" y="5375490"/>
            <a:ext cx="5541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未发布的 API：点行内「发布」</a:t>
            </a:r>
            <a:endParaRPr lang="en-US" sz="1150" dirty="0"/>
          </a:p>
        </p:txBody>
      </p:sp>
      <p:pic>
        <p:nvPicPr>
          <p:cNvPr id="11" name="Image 2" descr="/tmp/ppt_new/api/image10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488" y="1802550"/>
            <a:ext cx="5541264" cy="3527221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6190488" y="1802550"/>
            <a:ext cx="5541264" cy="352722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6190488" y="5375490"/>
            <a:ext cx="5541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按接口用途填写发布说明，点「确定」</a:t>
            </a:r>
            <a:endParaRPr lang="en-US" sz="1150" dirty="0"/>
          </a:p>
        </p:txBody>
      </p:sp>
      <p:sp>
        <p:nvSpPr>
          <p:cNvPr id="14" name="Shape 9"/>
          <p:cNvSpPr/>
          <p:nvPr/>
        </p:nvSpPr>
        <p:spPr>
          <a:xfrm>
            <a:off x="457200" y="5943600"/>
            <a:ext cx="11274552" cy="438912"/>
          </a:xfrm>
          <a:prstGeom prst="roundRect">
            <a:avLst>
              <a:gd name="adj" fmla="val 10417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713232" y="5961888"/>
            <a:ext cx="10881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发布说明会展示在 API 文档中，请认真填写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将 API 授权给应用（上）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API调用节点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84632" y="1207008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打开「API调用」节点，找到目标授权名称（示例 xw001，没有就先「新增」），点行内「API授权」，进入授权页点「添加」——三个接口可一次勾选授权</a:t>
            </a:r>
            <a:endParaRPr lang="en-US" sz="1350" dirty="0"/>
          </a:p>
        </p:txBody>
      </p:sp>
      <p:pic>
        <p:nvPicPr>
          <p:cNvPr id="8" name="Image 1" descr="/tmp/ppt_new/api/image1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02550"/>
            <a:ext cx="5541264" cy="3527221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457200" y="1802550"/>
            <a:ext cx="5541264" cy="352722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457200" y="5375490"/>
            <a:ext cx="5541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API调用：选授权名称，点「API授权」</a:t>
            </a:r>
            <a:endParaRPr lang="en-US" sz="1150" dirty="0"/>
          </a:p>
        </p:txBody>
      </p:sp>
      <p:pic>
        <p:nvPicPr>
          <p:cNvPr id="11" name="Image 2" descr="/tmp/ppt_new/api/image1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488" y="1802550"/>
            <a:ext cx="5541264" cy="3527221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6190488" y="1802550"/>
            <a:ext cx="5541264" cy="352722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6190488" y="5375490"/>
            <a:ext cx="5541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该应用的授权页：点「添加」</a:t>
            </a:r>
            <a:endParaRPr lang="en-US" sz="1150" dirty="0"/>
          </a:p>
        </p:txBody>
      </p:sp>
      <p:sp>
        <p:nvSpPr>
          <p:cNvPr id="14" name="Shape 9"/>
          <p:cNvSpPr/>
          <p:nvPr/>
        </p:nvSpPr>
        <p:spPr>
          <a:xfrm>
            <a:off x="457200" y="5943600"/>
            <a:ext cx="11274552" cy="438912"/>
          </a:xfrm>
          <a:prstGeom prst="roundRect">
            <a:avLst>
              <a:gd name="adj" fmla="val 10417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713232" y="5961888"/>
            <a:ext cx="10881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授权名称对应一对 AK/SK（AppKey / AppSecret），技能调用接口时使用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授权完成 ＋ 绑定用户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添加弹窗 → API调用列表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84632" y="1207008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添加弹窗中按分类找到并勾选三个接口后确定；再回「API调用」列表点「绑定用户」，给调用方指定一个系统用户</a:t>
            </a:r>
            <a:endParaRPr lang="en-US" sz="1350" dirty="0"/>
          </a:p>
        </p:txBody>
      </p:sp>
      <p:pic>
        <p:nvPicPr>
          <p:cNvPr id="8" name="Image 1" descr="/tmp/ppt_new/api/image13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02550"/>
            <a:ext cx="5541264" cy="3527221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457200" y="1802550"/>
            <a:ext cx="5541264" cy="352722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457200" y="5375490"/>
            <a:ext cx="5541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选分类、勾选 API，点「确定」</a:t>
            </a:r>
            <a:endParaRPr lang="en-US" sz="1150" dirty="0"/>
          </a:p>
        </p:txBody>
      </p:sp>
      <p:pic>
        <p:nvPicPr>
          <p:cNvPr id="11" name="Image 2" descr="/tmp/ppt_new/api/image14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488" y="1802550"/>
            <a:ext cx="5541264" cy="3527221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6190488" y="1802550"/>
            <a:ext cx="5541264" cy="352722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6190488" y="5375490"/>
            <a:ext cx="5541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回 API调用列表：点「绑定用户」</a:t>
            </a:r>
            <a:endParaRPr lang="en-US" sz="1150" dirty="0"/>
          </a:p>
        </p:txBody>
      </p:sp>
      <p:sp>
        <p:nvSpPr>
          <p:cNvPr id="14" name="Shape 9"/>
          <p:cNvSpPr/>
          <p:nvPr/>
        </p:nvSpPr>
        <p:spPr>
          <a:xfrm>
            <a:off x="457200" y="5943600"/>
            <a:ext cx="11274552" cy="438912"/>
          </a:xfrm>
          <a:prstGeom prst="roundRect">
            <a:avLst>
              <a:gd name="adj" fmla="val 10417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713232" y="5961888"/>
            <a:ext cx="10881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绑定用户是最后一步：给这对 AK/SK 指定可调用接口的用户，缺了它接口调不通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960120"/>
            <a:ext cx="5029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2000" dirty="0"/>
          </a:p>
        </p:txBody>
      </p:sp>
      <p:sp>
        <p:nvSpPr>
          <p:cNvPr id="3" name="Text 1"/>
          <p:cNvSpPr/>
          <p:nvPr/>
        </p:nvSpPr>
        <p:spPr>
          <a:xfrm>
            <a:off x="841248" y="30175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03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22960" y="3401568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能做什么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41248" y="4315968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五项核心能力 —— 提供一份文件，得到导入即用的工作流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41248" y="4983480"/>
            <a:ext cx="969264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41248" y="4983480"/>
            <a:ext cx="969264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核心能力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这套 Skill 能做什么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一句话：提供一份流程整理文件，得到可直接导入旗舰版系统的工作流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57200" y="1298448"/>
            <a:ext cx="11274552" cy="566928"/>
          </a:xfrm>
          <a:prstGeom prst="roundRect">
            <a:avLst>
              <a:gd name="adj" fmla="val 12903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335024"/>
            <a:ext cx="108813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你提供：</a:t>
            </a:r>
            <a:pPr indent="0" marL="0">
              <a:buNone/>
            </a:pPr>
            <a:r>
              <a:rPr lang="en-US" sz="13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一份原始流程整理文件（审批权限表 / 管理办法，PDF · Word · Excel · 扫描件）      </a:t>
            </a:r>
            <a:pPr indent="0" marL="0">
              <a:buNone/>
            </a:pPr>
            <a:r>
              <a:rPr lang="en-US" sz="130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你得到：</a:t>
            </a:r>
            <a:pPr indent="0" marL="0">
              <a:buNone/>
            </a:pPr>
            <a:r>
              <a:rPr lang="en-US" sz="13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可直接导入旗舰版系统的工作流（.txt）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57200" y="2121408"/>
            <a:ext cx="1234440" cy="566928"/>
          </a:xfrm>
          <a:prstGeom prst="roundRect">
            <a:avLst>
              <a:gd name="adj" fmla="val 14516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121408"/>
            <a:ext cx="123444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文件解析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1901952" y="2121408"/>
            <a:ext cx="3566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看得懂各种文件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532120" y="2121408"/>
            <a:ext cx="6217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PDF / Word / Excel 的审批权限表、管理办法直接发给它；扫描件、图片件也能 OCR 识别，自动滤除印章与页码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57200" y="2834640"/>
            <a:ext cx="1234440" cy="566928"/>
          </a:xfrm>
          <a:prstGeom prst="roundRect">
            <a:avLst>
              <a:gd name="adj" fmla="val 14516"/>
            </a:avLst>
          </a:prstGeom>
          <a:solidFill>
            <a:srgbClr val="F7F8FA"/>
          </a:solidFill>
          <a:ln w="6350">
            <a:solidFill>
              <a:srgbClr val="F7F8F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57200" y="2834640"/>
            <a:ext cx="123444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规则梳理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1901952" y="2834640"/>
            <a:ext cx="3566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自动梳理审批规则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532120" y="2834640"/>
            <a:ext cx="6217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制度里的审批链、金额档位、会签要求，自动拆解并展开成一条条互斥的规则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3547872"/>
            <a:ext cx="1234440" cy="566928"/>
          </a:xfrm>
          <a:prstGeom prst="roundRect">
            <a:avLst>
              <a:gd name="adj" fmla="val 14516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57200" y="3547872"/>
            <a:ext cx="123444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中间表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1901952" y="3547872"/>
            <a:ext cx="3566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生成双页签流程表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5532120" y="3547872"/>
            <a:ext cx="6217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「流程导入 ＋ 节点配置」两张表：条件怎么走、环节谁在审、每个节点怎么配，打开就能逐行核对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457200" y="4261104"/>
            <a:ext cx="1234440" cy="566928"/>
          </a:xfrm>
          <a:prstGeom prst="roundRect">
            <a:avLst>
              <a:gd name="adj" fmla="val 14516"/>
            </a:avLst>
          </a:prstGeom>
          <a:solidFill>
            <a:srgbClr val="F7F8FA"/>
          </a:solidFill>
          <a:ln w="6350">
            <a:solidFill>
              <a:srgbClr val="F7F8FA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57200" y="4261104"/>
            <a:ext cx="123444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导入文件</a:t>
            </a:r>
            <a:endParaRPr lang="en-US" sz="1250" dirty="0"/>
          </a:p>
        </p:txBody>
      </p:sp>
      <p:sp>
        <p:nvSpPr>
          <p:cNvPr id="23" name="Text 20"/>
          <p:cNvSpPr/>
          <p:nvPr/>
        </p:nvSpPr>
        <p:spPr>
          <a:xfrm>
            <a:off x="1901952" y="4261104"/>
            <a:ext cx="3566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自动配齐数据，生成导入文件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5532120" y="4261104"/>
            <a:ext cx="6217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系统字段、基础数据自动获取匹配；流程图、分支条件、审批人配置一次配齐，导入即得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57200" y="4974336"/>
            <a:ext cx="1234440" cy="566928"/>
          </a:xfrm>
          <a:prstGeom prst="roundRect">
            <a:avLst>
              <a:gd name="adj" fmla="val 14516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974336"/>
            <a:ext cx="123444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变更维护</a:t>
            </a:r>
            <a:endParaRPr lang="en-US" sz="1250" dirty="0"/>
          </a:p>
        </p:txBody>
      </p:sp>
      <p:sp>
        <p:nvSpPr>
          <p:cNvPr id="27" name="Text 24"/>
          <p:cNvSpPr/>
          <p:nvPr/>
        </p:nvSpPr>
        <p:spPr>
          <a:xfrm>
            <a:off x="1901952" y="4974336"/>
            <a:ext cx="3566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变更随时重新生成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532120" y="4974336"/>
            <a:ext cx="6217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制度调整后重新对话生成即可，不必从头再配置一遍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5742432"/>
            <a:ext cx="11274552" cy="512064"/>
          </a:xfrm>
          <a:prstGeom prst="roundRect">
            <a:avLst>
              <a:gd name="adj" fmla="val 14286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13232" y="5779008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两个技能分工：yonyou-flow-pipeline 把文件变成流程表；yonyou-workflow-converter 把流程表变成工作流文件</a:t>
            </a:r>
            <a:endParaRPr lang="en-US" sz="1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960120"/>
            <a:ext cx="5029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2000" dirty="0"/>
          </a:p>
        </p:txBody>
      </p:sp>
      <p:sp>
        <p:nvSpPr>
          <p:cNvPr id="3" name="Text 1"/>
          <p:cNvSpPr/>
          <p:nvPr/>
        </p:nvSpPr>
        <p:spPr>
          <a:xfrm>
            <a:off x="841248" y="30175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04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22960" y="3401568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怎么使用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41248" y="4315968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拿到技能 → 提供文件 → 核对补数据 → 导入系统：完整操作路径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41248" y="4983480"/>
            <a:ext cx="969264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41248" y="4983480"/>
            <a:ext cx="969264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获取技能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2039112" y="4983480"/>
            <a:ext cx="969264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039112" y="4983480"/>
            <a:ext cx="969264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三步操作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236976" y="4983480"/>
            <a:ext cx="969264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36976" y="4983480"/>
            <a:ext cx="969264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流程演示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434840" y="4983480"/>
            <a:ext cx="969264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34840" y="4983480"/>
            <a:ext cx="969264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结果核对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在哪里能获取这个技能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智能交付平台 · 技能市场 —— 找到技能，点击部署即可使用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02920" y="1508760"/>
            <a:ext cx="420624" cy="420624"/>
          </a:xfrm>
          <a:prstGeom prst="ellipse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02920" y="15087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097280" y="1490472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进入技能市场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1097280" y="1837944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在智能交付平台进入「技能市场」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502920" y="2587752"/>
            <a:ext cx="420624" cy="420624"/>
          </a:xfrm>
          <a:prstGeom prst="ellipse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02920" y="258775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097280" y="2569464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找到技能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1097280" y="2916936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搜索「工作流导入」，对应两个技能：工作流-基于客户流程文件生成标准流程表 等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502920" y="3666744"/>
            <a:ext cx="420624" cy="420624"/>
          </a:xfrm>
          <a:prstGeom prst="ellipse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36667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1097280" y="3648456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点击部署</a:t>
            </a:r>
            <a:endParaRPr lang="en-US" sz="1550" dirty="0"/>
          </a:p>
        </p:txBody>
      </p:sp>
      <p:sp>
        <p:nvSpPr>
          <p:cNvPr id="18" name="Text 15"/>
          <p:cNvSpPr/>
          <p:nvPr/>
        </p:nvSpPr>
        <p:spPr>
          <a:xfrm>
            <a:off x="1097280" y="3995928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部署后即可在本地工作台对话使用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457200" y="4846320"/>
            <a:ext cx="5760720" cy="1234440"/>
          </a:xfrm>
          <a:prstGeom prst="roundRect">
            <a:avLst>
              <a:gd name="adj" fmla="val 5926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13232" y="4992624"/>
            <a:ext cx="5212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不绑定单一平台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713232" y="5340096"/>
            <a:ext cx="5257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部署后也可通过对话让 Agent 把技能导出为 zip 包，拿到 WorkBuddy、Claude Code 等其它 Agent 工具中执行。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6583680" y="1371600"/>
            <a:ext cx="5120640" cy="4709160"/>
          </a:xfrm>
          <a:prstGeom prst="roundRect">
            <a:avLst>
              <a:gd name="adj" fmla="val 1165"/>
            </a:avLst>
          </a:prstGeom>
          <a:solidFill>
            <a:srgbClr val="FBFBFC"/>
          </a:solidFill>
          <a:ln w="12700">
            <a:solidFill>
              <a:srgbClr val="AEB4BF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8860536" y="3195828"/>
            <a:ext cx="566928" cy="429768"/>
          </a:xfrm>
          <a:prstGeom prst="roundRect">
            <a:avLst>
              <a:gd name="adj" fmla="val 12766"/>
            </a:avLst>
          </a:prstGeom>
          <a:solidFill>
            <a:srgbClr val="FBFBFC"/>
          </a:solidFill>
          <a:ln w="19050">
            <a:solidFill>
              <a:srgbClr val="9AA0AB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8961120" y="3259836"/>
            <a:ext cx="100584" cy="100584"/>
          </a:xfrm>
          <a:prstGeom prst="ellips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9025128" y="3396996"/>
            <a:ext cx="274320" cy="192024"/>
          </a:xfrm>
          <a:prstGeom prst="triangl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583680" y="3671316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截图占位</a:t>
            </a:r>
            <a:endParaRPr lang="en-US" sz="1250" dirty="0"/>
          </a:p>
        </p:txBody>
      </p:sp>
      <p:sp>
        <p:nvSpPr>
          <p:cNvPr id="27" name="Text 24"/>
          <p:cNvSpPr/>
          <p:nvPr/>
        </p:nvSpPr>
        <p:spPr>
          <a:xfrm>
            <a:off x="6720840" y="3927348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智能交付平台 · 技能市场页面截图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（搜索技能名称，点击「部署」）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使用它，你只需做三件事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其余工作全部由 Skill 完成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57200" y="1463040"/>
            <a:ext cx="3602736" cy="3566160"/>
          </a:xfrm>
          <a:prstGeom prst="roundRect">
            <a:avLst>
              <a:gd name="adj" fmla="val 2051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88900" dist="25400" dir="5400000">
              <a:srgbClr val="3A3F4B">
                <a:alpha val="13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713232" y="1691640"/>
            <a:ext cx="914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4400" dirty="0"/>
          </a:p>
        </p:txBody>
      </p:sp>
      <p:sp>
        <p:nvSpPr>
          <p:cNvPr id="9" name="Text 6"/>
          <p:cNvSpPr/>
          <p:nvPr/>
        </p:nvSpPr>
        <p:spPr>
          <a:xfrm>
            <a:off x="713232" y="2542032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提供原始文件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713232" y="2962656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唯一必须准备的内容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13232" y="3346704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把审批权限表、流程制度文档（PDF / Word / Excel / 扫描件）发给 Agent，再说一句「生成流程导入模板」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4293108" y="1463040"/>
            <a:ext cx="3602736" cy="3566160"/>
          </a:xfrm>
          <a:prstGeom prst="roundRect">
            <a:avLst>
              <a:gd name="adj" fmla="val 2051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88900" dist="25400" dir="5400000">
              <a:srgbClr val="3A3F4B">
                <a:alpha val="13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4549140" y="1691640"/>
            <a:ext cx="914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4400" dirty="0"/>
          </a:p>
        </p:txBody>
      </p:sp>
      <p:sp>
        <p:nvSpPr>
          <p:cNvPr id="14" name="Text 11"/>
          <p:cNvSpPr/>
          <p:nvPr/>
        </p:nvSpPr>
        <p:spPr>
          <a:xfrm>
            <a:off x="4549140" y="2542032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核对中间表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4549140" y="2962656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一分钟扫一眼即可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549140" y="3346704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打开生成的双页签流程表检查；Agent 有疑问（多流程合并还是拆分、条件含义等）时，按提示确认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8129016" y="1463040"/>
            <a:ext cx="3602736" cy="3566160"/>
          </a:xfrm>
          <a:prstGeom prst="roundRect">
            <a:avLst>
              <a:gd name="adj" fmla="val 2051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88900" dist="25400" dir="5400000">
              <a:srgbClr val="3A3F4B">
                <a:alpha val="13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8385048" y="1691640"/>
            <a:ext cx="914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4400" dirty="0"/>
          </a:p>
        </p:txBody>
      </p:sp>
      <p:sp>
        <p:nvSpPr>
          <p:cNvPr id="19" name="Text 16"/>
          <p:cNvSpPr/>
          <p:nvPr/>
        </p:nvSpPr>
        <p:spPr>
          <a:xfrm>
            <a:off x="8385048" y="2542032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按提示补数据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8385048" y="2962656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仅在需要时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8385048" y="3346704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生成前自检未通过时，按提示补齐环境配置（见第一部分）；角色、审批矩阵、通知模板等接口取不到的值，按提示回传 SQL 查询结果或提供该单据 demo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457200" y="5349240"/>
            <a:ext cx="11274552" cy="841248"/>
          </a:xfrm>
          <a:prstGeom prst="roundRect">
            <a:avLst>
              <a:gd name="adj" fmla="val 8696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13232" y="54589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Skill 负责其余全部工作</a:t>
            </a:r>
            <a:endParaRPr lang="en-US" sz="1350" dirty="0"/>
          </a:p>
        </p:txBody>
      </p:sp>
      <p:sp>
        <p:nvSpPr>
          <p:cNvPr id="24" name="Text 21"/>
          <p:cNvSpPr/>
          <p:nvPr/>
        </p:nvSpPr>
        <p:spPr>
          <a:xfrm>
            <a:off x="713232" y="57790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解析文件 · 梳理规则 · 展开条件 · 生成双页签表 · 获取基础数据 · 匹配系统字段 · 生成导入文件 · 自动校验</a:t>
            </a:r>
            <a:endParaRPr lang="en-US" sz="1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演示总览：三个阶段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从流程文件到系统内可运行的工作流 —— 对应演示①②③逐页展开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57200" y="1417320"/>
            <a:ext cx="3602736" cy="3520440"/>
          </a:xfrm>
          <a:prstGeom prst="roundRect">
            <a:avLst>
              <a:gd name="adj" fmla="val 2078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94944" y="160020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①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694944" y="2212848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转换为标准流程表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694944" y="2596896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yonyou-flow-pipeline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694944" y="2999232"/>
            <a:ext cx="32004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输入：原始流程文件（审批权限表 / 制度文档）</a:t>
            </a:r>
            <a:endParaRPr lang="en-US" sz="11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动作：对话发起转换申请，按提示补充信息</a:t>
            </a:r>
            <a:endParaRPr lang="en-US" sz="11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输出：双页签标准流程表（条件 ↔ 节点 ↔ 配置）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4293108" y="1417320"/>
            <a:ext cx="3602736" cy="3520440"/>
          </a:xfrm>
          <a:prstGeom prst="roundRect">
            <a:avLst>
              <a:gd name="adj" fmla="val 2078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530852" y="160020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②</a:t>
            </a:r>
            <a:endParaRPr lang="en-US" sz="3000" dirty="0"/>
          </a:p>
        </p:txBody>
      </p:sp>
      <p:sp>
        <p:nvSpPr>
          <p:cNvPr id="14" name="Text 11"/>
          <p:cNvSpPr/>
          <p:nvPr/>
        </p:nvSpPr>
        <p:spPr>
          <a:xfrm>
            <a:off x="4530852" y="2212848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生成工作流导入文件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4530852" y="2596896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yonyou-workflow-converter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4530852" y="2999232"/>
            <a:ext cx="32004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输入：原始文件 ＋ 标准流程表（一并提供）</a:t>
            </a:r>
            <a:endParaRPr lang="en-US" sz="11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动作：自检通过后，指定单据逐一生成</a:t>
            </a:r>
            <a:endParaRPr lang="en-US" sz="11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输出：工作流导入 .txt ＋《待补数据清单》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8129016" y="1417320"/>
            <a:ext cx="3602736" cy="3520440"/>
          </a:xfrm>
          <a:prstGeom prst="roundRect">
            <a:avLst>
              <a:gd name="adj" fmla="val 2078"/>
            </a:avLst>
          </a:prstGeom>
          <a:solidFill>
            <a:srgbClr val="E8F7EE"/>
          </a:solidFill>
          <a:ln w="12700">
            <a:solidFill>
              <a:srgbClr val="BBE7CB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366760" y="160020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7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③</a:t>
            </a:r>
            <a:endParaRPr lang="en-US" sz="3000" dirty="0"/>
          </a:p>
        </p:txBody>
      </p:sp>
      <p:sp>
        <p:nvSpPr>
          <p:cNvPr id="19" name="Text 16"/>
          <p:cNvSpPr/>
          <p:nvPr/>
        </p:nvSpPr>
        <p:spPr>
          <a:xfrm>
            <a:off x="8366760" y="2212848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导入系统验证效果</a:t>
            </a:r>
            <a:endParaRPr lang="en-US" sz="1650" dirty="0"/>
          </a:p>
        </p:txBody>
      </p:sp>
      <p:sp>
        <p:nvSpPr>
          <p:cNvPr id="20" name="Text 17"/>
          <p:cNvSpPr/>
          <p:nvPr/>
        </p:nvSpPr>
        <p:spPr>
          <a:xfrm>
            <a:off x="8366760" y="2596896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F7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旗舰版系统操作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8366760" y="2999232"/>
            <a:ext cx="32004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操作：进入导入位置 → 选择单位 → 导入文件</a:t>
            </a:r>
            <a:endParaRPr lang="en-US" sz="11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检查：查看流程图，核对条件节点</a:t>
            </a:r>
            <a:endParaRPr lang="en-US" sz="11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产出：补充审批 / 通知节点配置，完成设计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457200" y="5257800"/>
            <a:ext cx="11274552" cy="914400"/>
          </a:xfrm>
          <a:prstGeom prst="roundRect">
            <a:avLst>
              <a:gd name="adj" fmla="val 8000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13232" y="5376672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指令示例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713232" y="568756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阶段①「根据这份审批权限表，生成流程导入模板」　　阶段②「根据流程导入模板，生成××单据的工作流导入文件」（中间表含多种单据时，每次只指定一种）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演示① 发起转换申请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技能一 · 步骤 1-2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02920" y="157734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58952" y="1481328"/>
            <a:ext cx="5138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准备原始流程文件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58952" y="1764792"/>
            <a:ext cx="51389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审批权限表 / 流程制度文档；纸质扫描件、图片件也可以（OCR 自动识别）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02920" y="2528316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432304"/>
            <a:ext cx="5138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参考对话，向 Agent 发起转换申请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758952" y="2715768"/>
            <a:ext cx="51389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例如：「我这里有一份新的流程权限表需要转换」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57200" y="324612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38328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关键要点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713232" y="3730752"/>
            <a:ext cx="5120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支持 PDF / Word / Excel 及扫描件多种格式输入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原始文件直接拖入对话窗口即可，无需预先整理格式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6446520" y="1371600"/>
            <a:ext cx="5257800" cy="2286000"/>
          </a:xfrm>
          <a:prstGeom prst="roundRect">
            <a:avLst>
              <a:gd name="adj" fmla="val 2400"/>
            </a:avLst>
          </a:prstGeom>
          <a:solidFill>
            <a:srgbClr val="FBFBFC"/>
          </a:solidFill>
          <a:ln w="12700">
            <a:solidFill>
              <a:srgbClr val="AEB4BF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8791956" y="1984248"/>
            <a:ext cx="566928" cy="429768"/>
          </a:xfrm>
          <a:prstGeom prst="roundRect">
            <a:avLst>
              <a:gd name="adj" fmla="val 12766"/>
            </a:avLst>
          </a:prstGeom>
          <a:solidFill>
            <a:srgbClr val="FBFBFC"/>
          </a:solidFill>
          <a:ln w="19050">
            <a:solidFill>
              <a:srgbClr val="9AA0AB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892540" y="2048256"/>
            <a:ext cx="100584" cy="100584"/>
          </a:xfrm>
          <a:prstGeom prst="ellips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956548" y="2185416"/>
            <a:ext cx="274320" cy="192024"/>
          </a:xfrm>
          <a:prstGeom prst="triangl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46520" y="2459736"/>
            <a:ext cx="5257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截图占位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6583680" y="2715768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上传原始文件、发起转换申请的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对话画面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6446520" y="3840480"/>
            <a:ext cx="5257800" cy="2286000"/>
          </a:xfrm>
          <a:prstGeom prst="roundRect">
            <a:avLst>
              <a:gd name="adj" fmla="val 2400"/>
            </a:avLst>
          </a:prstGeom>
          <a:solidFill>
            <a:srgbClr val="FBFBFC"/>
          </a:solidFill>
          <a:ln w="12700">
            <a:solidFill>
              <a:srgbClr val="AEB4BF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8791956" y="4453128"/>
            <a:ext cx="566928" cy="429768"/>
          </a:xfrm>
          <a:prstGeom prst="roundRect">
            <a:avLst>
              <a:gd name="adj" fmla="val 12766"/>
            </a:avLst>
          </a:prstGeom>
          <a:solidFill>
            <a:srgbClr val="FBFBFC"/>
          </a:solidFill>
          <a:ln w="19050">
            <a:solidFill>
              <a:srgbClr val="9AA0AB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8892540" y="4517136"/>
            <a:ext cx="100584" cy="100584"/>
          </a:xfrm>
          <a:prstGeom prst="ellips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8956548" y="4654296"/>
            <a:ext cx="274320" cy="192024"/>
          </a:xfrm>
          <a:prstGeom prst="triangl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446520" y="4928616"/>
            <a:ext cx="5257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截图占位</a:t>
            </a:r>
            <a:endParaRPr lang="en-US" sz="1250" dirty="0"/>
          </a:p>
        </p:txBody>
      </p:sp>
      <p:sp>
        <p:nvSpPr>
          <p:cNvPr id="27" name="Text 24"/>
          <p:cNvSpPr/>
          <p:nvPr/>
        </p:nvSpPr>
        <p:spPr>
          <a:xfrm>
            <a:off x="6583680" y="5184648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转换指令示例：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「我这里有一份新的流程权限表需要转换」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演示① 得到标准流程表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技能一 · 步骤 3-4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02920" y="157734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58952" y="1481328"/>
            <a:ext cx="5138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处理需要补充的信息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58952" y="1764792"/>
            <a:ext cx="5138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对话中按 Agent 提示补充即可，无需一次给全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02920" y="2345436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249424"/>
            <a:ext cx="5138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得到标准流程表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758952" y="2532888"/>
            <a:ext cx="51389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双页签 Excel：流程导入 ＋ 节点配置，条件与节点映射、选人方式一目了然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57200" y="3246120"/>
            <a:ext cx="5669280" cy="2148840"/>
          </a:xfrm>
          <a:prstGeom prst="roundRect">
            <a:avLst>
              <a:gd name="adj" fmla="val 3404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38328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关键要点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713232" y="3730752"/>
            <a:ext cx="5120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生成后可人工核对，允许迭代修正</a:t>
            </a:r>
            <a:endParaRPr lang="en-US" sz="12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发现问题直接说「第几行不对」，改完重新生成</a:t>
            </a:r>
            <a:endParaRPr lang="en-US" sz="12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标准流程表是技能二的直接输入 —— 核对无误再进入下一步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6446520" y="1371600"/>
            <a:ext cx="5257800" cy="4754880"/>
          </a:xfrm>
          <a:prstGeom prst="roundRect">
            <a:avLst>
              <a:gd name="adj" fmla="val 1154"/>
            </a:avLst>
          </a:prstGeom>
          <a:solidFill>
            <a:srgbClr val="FBFBFC"/>
          </a:solidFill>
          <a:ln w="12700">
            <a:solidFill>
              <a:srgbClr val="AEB4BF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8791956" y="3218688"/>
            <a:ext cx="566928" cy="429768"/>
          </a:xfrm>
          <a:prstGeom prst="roundRect">
            <a:avLst>
              <a:gd name="adj" fmla="val 12766"/>
            </a:avLst>
          </a:prstGeom>
          <a:solidFill>
            <a:srgbClr val="FBFBFC"/>
          </a:solidFill>
          <a:ln w="19050">
            <a:solidFill>
              <a:srgbClr val="9AA0AB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892540" y="3282696"/>
            <a:ext cx="100584" cy="100584"/>
          </a:xfrm>
          <a:prstGeom prst="ellips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956548" y="3419856"/>
            <a:ext cx="274320" cy="192024"/>
          </a:xfrm>
          <a:prstGeom prst="triangl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46520" y="3694176"/>
            <a:ext cx="5257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截图占位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6583680" y="3950208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Agent 输出的标准流程表：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「流程导入 ＋ 节点配置」双页签 Excel 画面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23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核对生成结果：双页签流程表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一张普通 Excel，打开就能看懂 —— 这是你唯一需要人工把关的检查点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57200" y="1371600"/>
            <a:ext cx="1554480" cy="402336"/>
          </a:xfrm>
          <a:prstGeom prst="roundRect">
            <a:avLst>
              <a:gd name="adj" fmla="val 20455"/>
            </a:avLst>
          </a:prstGeom>
          <a:solidFill>
            <a:srgbClr val="006A9D"/>
          </a:solidFill>
          <a:ln w="6350">
            <a:solidFill>
              <a:srgbClr val="006A9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1371600"/>
            <a:ext cx="1554480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流程导入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2103120" y="1371600"/>
            <a:ext cx="1554480" cy="402336"/>
          </a:xfrm>
          <a:prstGeom prst="roundRect">
            <a:avLst>
              <a:gd name="adj" fmla="val 2045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103120" y="1371600"/>
            <a:ext cx="1554480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节点配置</a:t>
            </a:r>
            <a:endParaRPr lang="en-US" sz="125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847088"/>
          <a:ext cx="6309360" cy="914400"/>
        </p:xfrm>
        <a:graphic>
          <a:graphicData uri="http://schemas.openxmlformats.org/drawingml/2006/table">
            <a:tbl>
              <a:tblPr/>
              <a:tblGrid>
                <a:gridCol w="1234440"/>
                <a:gridCol w="960120"/>
                <a:gridCol w="1097280"/>
                <a:gridCol w="1097280"/>
                <a:gridCol w="960120"/>
                <a:gridCol w="960120"/>
              </a:tblGrid>
              <a:tr h="3291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费用项目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410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金额档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410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部门负责人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A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财务初审岗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A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分管领导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A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总经理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A9D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公务接待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＜1万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1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2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公务接待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1~10万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1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2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3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公务接待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≥10万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1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2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3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4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会议费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＜5万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1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2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 8"/>
          <p:cNvSpPr/>
          <p:nvPr/>
        </p:nvSpPr>
        <p:spPr>
          <a:xfrm>
            <a:off x="484632" y="3611880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橙色＝条件（这笔单据走哪条路）　蓝色＝环节（审批顺序，空格＝该环节不参与此行）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457200" y="4069080"/>
            <a:ext cx="1554480" cy="402336"/>
          </a:xfrm>
          <a:prstGeom prst="roundRect">
            <a:avLst>
              <a:gd name="adj" fmla="val 2045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57200" y="4069080"/>
            <a:ext cx="1554480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流程导入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2103120" y="4069080"/>
            <a:ext cx="1554480" cy="402336"/>
          </a:xfrm>
          <a:prstGeom prst="roundRect">
            <a:avLst>
              <a:gd name="adj" fmla="val 20455"/>
            </a:avLst>
          </a:prstGeom>
          <a:solidFill>
            <a:srgbClr val="E60012"/>
          </a:solidFill>
          <a:ln w="6350">
            <a:solidFill>
              <a:srgbClr val="E60012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2103120" y="4069080"/>
            <a:ext cx="1554480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节点配置</a:t>
            </a:r>
            <a:endParaRPr lang="en-US" sz="1250" dirty="0"/>
          </a:p>
        </p:txBody>
      </p:sp>
      <p:graphicFrame>
        <p:nvGraphicFramePr>
          <p:cNvPr id="4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4544568"/>
          <a:ext cx="630936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1554480"/>
                <a:gridCol w="2286000"/>
                <a:gridCol w="1280160"/>
              </a:tblGrid>
              <a:tr h="3291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审批节点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签字人选择方式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签字人选择规则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常用操作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0012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部门负责人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按业务数据选人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按人员字段选部门负责人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退回 · 加签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分管领导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按业务数据选人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选部门字段找分管领导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退回 · 通知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总经理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直接选人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岗位：总经理（工号 10086）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通知上级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27432" marR="27432" marT="18288" marB="1828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8" name="Text 13"/>
          <p:cNvSpPr/>
          <p:nvPr/>
        </p:nvSpPr>
        <p:spPr>
          <a:xfrm>
            <a:off x="484632" y="5989320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节点配置与「环节」一一对应：每个节点怎么选人、有哪些操作，逐行写清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7086600" y="1371600"/>
            <a:ext cx="4645152" cy="4434840"/>
          </a:xfrm>
          <a:prstGeom prst="roundRect">
            <a:avLst>
              <a:gd name="adj" fmla="val 1649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342632" y="1554480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怎么核对</a:t>
            </a:r>
            <a:endParaRPr lang="en-US" sz="1600" dirty="0"/>
          </a:p>
        </p:txBody>
      </p:sp>
      <p:sp>
        <p:nvSpPr>
          <p:cNvPr id="21" name="Shape 16"/>
          <p:cNvSpPr/>
          <p:nvPr/>
        </p:nvSpPr>
        <p:spPr>
          <a:xfrm>
            <a:off x="7342632" y="2153412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7598664" y="2057400"/>
            <a:ext cx="3904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看什么</a:t>
            </a:r>
            <a:endParaRPr lang="en-US" sz="1400" dirty="0"/>
          </a:p>
        </p:txBody>
      </p:sp>
      <p:sp>
        <p:nvSpPr>
          <p:cNvPr id="23" name="Text 18"/>
          <p:cNvSpPr/>
          <p:nvPr/>
        </p:nvSpPr>
        <p:spPr>
          <a:xfrm>
            <a:off x="7598664" y="2340864"/>
            <a:ext cx="39044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条件列看「单据走哪条路」，环节列看「审批顺序 1、2、3」；节点配置页签逐节点写清选人方式与操作</a:t>
            </a:r>
            <a:endParaRPr lang="en-US" sz="1200" dirty="0"/>
          </a:p>
        </p:txBody>
      </p:sp>
      <p:sp>
        <p:nvSpPr>
          <p:cNvPr id="24" name="Shape 19"/>
          <p:cNvSpPr/>
          <p:nvPr/>
        </p:nvSpPr>
        <p:spPr>
          <a:xfrm>
            <a:off x="7342632" y="3351276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7598664" y="3255264"/>
            <a:ext cx="3904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怎么算对</a:t>
            </a:r>
            <a:endParaRPr lang="en-US" sz="1400" dirty="0"/>
          </a:p>
        </p:txBody>
      </p:sp>
      <p:sp>
        <p:nvSpPr>
          <p:cNvPr id="26" name="Text 21"/>
          <p:cNvSpPr/>
          <p:nvPr/>
        </p:nvSpPr>
        <p:spPr>
          <a:xfrm>
            <a:off x="7598664" y="3538728"/>
            <a:ext cx="39044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每行条件互不重叠，任意一笔单据只会匹配一行；环节序号从 1 连续不跳号；每个节点的选人与操作都有统一写法</a:t>
            </a:r>
            <a:endParaRPr lang="en-US" sz="1200" dirty="0"/>
          </a:p>
        </p:txBody>
      </p:sp>
      <p:sp>
        <p:nvSpPr>
          <p:cNvPr id="27" name="Shape 22"/>
          <p:cNvSpPr/>
          <p:nvPr/>
        </p:nvSpPr>
        <p:spPr>
          <a:xfrm>
            <a:off x="7342632" y="454914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28" name="Text 23"/>
          <p:cNvSpPr/>
          <p:nvPr/>
        </p:nvSpPr>
        <p:spPr>
          <a:xfrm>
            <a:off x="7598664" y="4453128"/>
            <a:ext cx="3904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发现问题</a:t>
            </a:r>
            <a:endParaRPr lang="en-US" sz="1400" dirty="0"/>
          </a:p>
        </p:txBody>
      </p:sp>
      <p:sp>
        <p:nvSpPr>
          <p:cNvPr id="29" name="Text 24"/>
          <p:cNvSpPr/>
          <p:nvPr/>
        </p:nvSpPr>
        <p:spPr>
          <a:xfrm>
            <a:off x="7598664" y="4736592"/>
            <a:ext cx="39044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直接告诉 Agent「第几行条件不对 / 顺序反了」，修改后重新生成即可</a:t>
            </a:r>
            <a:endParaRPr lang="en-US" sz="1200" dirty="0"/>
          </a:p>
        </p:txBody>
      </p:sp>
      <p:sp>
        <p:nvSpPr>
          <p:cNvPr id="30" name="Shape 25"/>
          <p:cNvSpPr/>
          <p:nvPr/>
        </p:nvSpPr>
        <p:spPr>
          <a:xfrm>
            <a:off x="7086600" y="5943600"/>
            <a:ext cx="4645152" cy="384048"/>
          </a:xfrm>
          <a:prstGeom prst="roundRect">
            <a:avLst>
              <a:gd name="adj" fmla="val 11905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31" name="Text 26"/>
          <p:cNvSpPr/>
          <p:nvPr/>
        </p:nvSpPr>
        <p:spPr>
          <a:xfrm>
            <a:off x="7223760" y="5961888"/>
            <a:ext cx="4434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看不明白也没关系：Agent 会展示结构并逐项解释，确认无误再继续</a:t>
            </a:r>
            <a:endParaRPr lang="en-US" sz="11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演示② 启动生成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技能二 · 步骤 1-2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02920" y="157734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58952" y="1481328"/>
            <a:ext cx="5138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提供文件并下达指令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58952" y="1764792"/>
            <a:ext cx="51389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将原始文件及标准流程表一并提供；指令中明确单据 / 交易类型，减少歧义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02920" y="2528316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432304"/>
            <a:ext cx="5138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生成前自动自检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758952" y="2715768"/>
            <a:ext cx="51389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Agent 会先确认系统连接与单据信息可正常读取，通过后才开始生成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57200" y="3246120"/>
            <a:ext cx="5669280" cy="1783080"/>
          </a:xfrm>
          <a:prstGeom prst="roundRect">
            <a:avLst>
              <a:gd name="adj" fmla="val 4103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38328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自检未通过怎么办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713232" y="3730752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自检不通过时，Agent 会明确提示缺什么、怎么配 —— 按提示补齐后重跑即可；宁可暂停，也不会生成不可信的文件。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6446520" y="1371600"/>
            <a:ext cx="5257800" cy="2286000"/>
          </a:xfrm>
          <a:prstGeom prst="roundRect">
            <a:avLst>
              <a:gd name="adj" fmla="val 2400"/>
            </a:avLst>
          </a:prstGeom>
          <a:solidFill>
            <a:srgbClr val="FBFBFC"/>
          </a:solidFill>
          <a:ln w="12700">
            <a:solidFill>
              <a:srgbClr val="AEB4BF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8791956" y="1984248"/>
            <a:ext cx="566928" cy="429768"/>
          </a:xfrm>
          <a:prstGeom prst="roundRect">
            <a:avLst>
              <a:gd name="adj" fmla="val 12766"/>
            </a:avLst>
          </a:prstGeom>
          <a:solidFill>
            <a:srgbClr val="FBFBFC"/>
          </a:solidFill>
          <a:ln w="19050">
            <a:solidFill>
              <a:srgbClr val="9AA0AB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892540" y="2048256"/>
            <a:ext cx="100584" cy="100584"/>
          </a:xfrm>
          <a:prstGeom prst="ellips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956548" y="2185416"/>
            <a:ext cx="274320" cy="192024"/>
          </a:xfrm>
          <a:prstGeom prst="triangl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46520" y="2459736"/>
            <a:ext cx="5257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截图占位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6583680" y="2715768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提供文件并下达生成指令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（指令中指定单据类型）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6446520" y="3840480"/>
            <a:ext cx="5257800" cy="2286000"/>
          </a:xfrm>
          <a:prstGeom prst="roundRect">
            <a:avLst>
              <a:gd name="adj" fmla="val 2400"/>
            </a:avLst>
          </a:prstGeom>
          <a:solidFill>
            <a:srgbClr val="FBFBFC"/>
          </a:solidFill>
          <a:ln w="12700">
            <a:solidFill>
              <a:srgbClr val="AEB4BF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8791956" y="4453128"/>
            <a:ext cx="566928" cy="429768"/>
          </a:xfrm>
          <a:prstGeom prst="roundRect">
            <a:avLst>
              <a:gd name="adj" fmla="val 12766"/>
            </a:avLst>
          </a:prstGeom>
          <a:solidFill>
            <a:srgbClr val="FBFBFC"/>
          </a:solidFill>
          <a:ln w="19050">
            <a:solidFill>
              <a:srgbClr val="9AA0AB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8892540" y="4517136"/>
            <a:ext cx="100584" cy="100584"/>
          </a:xfrm>
          <a:prstGeom prst="ellips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8956548" y="4654296"/>
            <a:ext cx="274320" cy="192024"/>
          </a:xfrm>
          <a:prstGeom prst="triangl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446520" y="4928616"/>
            <a:ext cx="5257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截图占位</a:t>
            </a:r>
            <a:endParaRPr lang="en-US" sz="1250" dirty="0"/>
          </a:p>
        </p:txBody>
      </p:sp>
      <p:sp>
        <p:nvSpPr>
          <p:cNvPr id="27" name="Text 24"/>
          <p:cNvSpPr/>
          <p:nvPr/>
        </p:nvSpPr>
        <p:spPr>
          <a:xfrm>
            <a:off x="6583680" y="5184648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生成前自检通过的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对话画面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演示② 逐单生成，获取 .txt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技能二 · 步骤 3-4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02920" y="157734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58952" y="1481328"/>
            <a:ext cx="5138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多单据时逐单选择生成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58952" y="1764792"/>
            <a:ext cx="51389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每次只指定一种单据 / 交易类型，逐单生成、逐单导入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02920" y="2528316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432304"/>
            <a:ext cx="5138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生成完成，获取导入文件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758952" y="2715768"/>
            <a:ext cx="51389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每单一个工作流导入 .txt ＋ 一份《待补数据清单》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57200" y="3246120"/>
            <a:ext cx="5669280" cy="2148840"/>
          </a:xfrm>
          <a:prstGeom prst="roundRect">
            <a:avLst>
              <a:gd name="adj" fmla="val 3404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38328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关键要点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713232" y="3730752"/>
            <a:ext cx="5120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单据隔离：每次只生成一种单据，同名单据也不会串；demo 严禁跨单据使用</a:t>
            </a:r>
            <a:endParaRPr lang="en-US" sz="12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缺数据不乱填：审批人、角色代码等缺口全部写进《待补数据清单》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6446520" y="1371600"/>
            <a:ext cx="5257800" cy="4754880"/>
          </a:xfrm>
          <a:prstGeom prst="roundRect">
            <a:avLst>
              <a:gd name="adj" fmla="val 1154"/>
            </a:avLst>
          </a:prstGeom>
          <a:solidFill>
            <a:srgbClr val="FBFBFC"/>
          </a:solidFill>
          <a:ln w="12700">
            <a:solidFill>
              <a:srgbClr val="AEB4BF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8791956" y="3218688"/>
            <a:ext cx="566928" cy="429768"/>
          </a:xfrm>
          <a:prstGeom prst="roundRect">
            <a:avLst>
              <a:gd name="adj" fmla="val 12766"/>
            </a:avLst>
          </a:prstGeom>
          <a:solidFill>
            <a:srgbClr val="FBFBFC"/>
          </a:solidFill>
          <a:ln w="19050">
            <a:solidFill>
              <a:srgbClr val="9AA0AB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892540" y="3282696"/>
            <a:ext cx="100584" cy="100584"/>
          </a:xfrm>
          <a:prstGeom prst="ellips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956548" y="3419856"/>
            <a:ext cx="274320" cy="192024"/>
          </a:xfrm>
          <a:prstGeom prst="triangl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46520" y="3694176"/>
            <a:ext cx="5257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截图占位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6583680" y="3950208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中间表按单据拆分的页签 ＋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生成出的工作流导入 .txt 文件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演示③ 导入系统，完成设计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旗舰版系统操作 · 步骤 1-5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02920" y="153162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58952" y="1435608"/>
            <a:ext cx="5138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进入导入位置，选择单位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58952" y="1719072"/>
            <a:ext cx="51389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定位到目标单据的流程导入入口，选择要导入的单位（组织）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02920" y="240030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304288"/>
            <a:ext cx="5138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导入 .txt，查看流程图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758952" y="2587752"/>
            <a:ext cx="51389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导入即得完整流程图：公共链 ＋ 条件分支，布局自动完成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502920" y="326898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8952" y="3172968"/>
            <a:ext cx="5138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检查条件，补配置完成设计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758952" y="3456432"/>
            <a:ext cx="51389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核对分支条件；占位节点（暂无审批人）在系统里手动指派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457200" y="4251960"/>
            <a:ext cx="5669280" cy="1005840"/>
          </a:xfrm>
          <a:prstGeom prst="roundRect">
            <a:avLst>
              <a:gd name="adj" fmla="val 7273"/>
            </a:avLst>
          </a:prstGeom>
          <a:solidFill>
            <a:srgbClr val="E8F7EE"/>
          </a:solidFill>
          <a:ln w="12700">
            <a:solidFill>
              <a:srgbClr val="BBE7C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13232" y="4370832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b="1" dirty="0">
                <a:solidFill>
                  <a:srgbClr val="1F7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流程图对不对，一眼就能看出来 —— 这一步是可视化验收点；导入后各项配置仍可在设计器中随时调整。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6446520" y="1371600"/>
            <a:ext cx="5257800" cy="2286000"/>
          </a:xfrm>
          <a:prstGeom prst="roundRect">
            <a:avLst>
              <a:gd name="adj" fmla="val 2400"/>
            </a:avLst>
          </a:prstGeom>
          <a:solidFill>
            <a:srgbClr val="FBFBFC"/>
          </a:solidFill>
          <a:ln w="12700">
            <a:solidFill>
              <a:srgbClr val="AEB4B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791956" y="1984248"/>
            <a:ext cx="566928" cy="429768"/>
          </a:xfrm>
          <a:prstGeom prst="roundRect">
            <a:avLst>
              <a:gd name="adj" fmla="val 12766"/>
            </a:avLst>
          </a:prstGeom>
          <a:solidFill>
            <a:srgbClr val="FBFBFC"/>
          </a:solidFill>
          <a:ln w="19050">
            <a:solidFill>
              <a:srgbClr val="9AA0AB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8892540" y="2048256"/>
            <a:ext cx="100584" cy="100584"/>
          </a:xfrm>
          <a:prstGeom prst="ellips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956548" y="2185416"/>
            <a:ext cx="274320" cy="192024"/>
          </a:xfrm>
          <a:prstGeom prst="triangl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446520" y="2459736"/>
            <a:ext cx="5257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截图占位</a:t>
            </a:r>
            <a:endParaRPr lang="en-US" sz="1250" dirty="0"/>
          </a:p>
        </p:txBody>
      </p:sp>
      <p:sp>
        <p:nvSpPr>
          <p:cNvPr id="23" name="Text 20"/>
          <p:cNvSpPr/>
          <p:nvPr/>
        </p:nvSpPr>
        <p:spPr>
          <a:xfrm>
            <a:off x="6583680" y="2715768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选择要导入的单位，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选择 .txt 文件执行导入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6446520" y="3840480"/>
            <a:ext cx="5257800" cy="2286000"/>
          </a:xfrm>
          <a:prstGeom prst="roundRect">
            <a:avLst>
              <a:gd name="adj" fmla="val 2400"/>
            </a:avLst>
          </a:prstGeom>
          <a:solidFill>
            <a:srgbClr val="FBFBFC"/>
          </a:solidFill>
          <a:ln w="12700">
            <a:solidFill>
              <a:srgbClr val="AEB4BF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8791956" y="4453128"/>
            <a:ext cx="566928" cy="429768"/>
          </a:xfrm>
          <a:prstGeom prst="roundRect">
            <a:avLst>
              <a:gd name="adj" fmla="val 12766"/>
            </a:avLst>
          </a:prstGeom>
          <a:solidFill>
            <a:srgbClr val="FBFBFC"/>
          </a:solidFill>
          <a:ln w="19050">
            <a:solidFill>
              <a:srgbClr val="9AA0AB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8892540" y="4517136"/>
            <a:ext cx="100584" cy="100584"/>
          </a:xfrm>
          <a:prstGeom prst="ellips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8956548" y="4654296"/>
            <a:ext cx="274320" cy="192024"/>
          </a:xfrm>
          <a:prstGeom prst="triangl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446520" y="4928616"/>
            <a:ext cx="5257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截图占位</a:t>
            </a:r>
            <a:endParaRPr lang="en-US" sz="1250" dirty="0"/>
          </a:p>
        </p:txBody>
      </p:sp>
      <p:sp>
        <p:nvSpPr>
          <p:cNvPr id="29" name="Text 26"/>
          <p:cNvSpPr/>
          <p:nvPr/>
        </p:nvSpPr>
        <p:spPr>
          <a:xfrm>
            <a:off x="6583680" y="5184648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导入后的流程图，检查条件、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补齐配置完成设计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使用中需配合的三种情况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Agent 会在对话中主动提示 —— 按提示操作即可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57200" y="1417320"/>
            <a:ext cx="3602736" cy="4114800"/>
          </a:xfrm>
          <a:prstGeom prst="roundRect">
            <a:avLst>
              <a:gd name="adj" fmla="val 2030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94944" y="1627632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① 接口未就绪时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694944" y="2148840"/>
            <a:ext cx="31546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开始生成前，会自动检查系统连接与单据信息是否可正常读取。</a:t>
            </a:r>
            <a:endParaRPr lang="en-US" sz="12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接口未部署 / 未授权：按第一部分完成三个接口的部署授权后重跑。</a:t>
            </a:r>
            <a:endParaRPr lang="en-US" sz="12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宁可暂停，也不交付不可信的文件。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293108" y="1417320"/>
            <a:ext cx="3602736" cy="4114800"/>
          </a:xfrm>
          <a:prstGeom prst="roundRect">
            <a:avLst>
              <a:gd name="adj" fmla="val 2030"/>
            </a:avLst>
          </a:prstGeom>
          <a:solidFill>
            <a:srgbClr val="FDEFE3"/>
          </a:solidFill>
          <a:ln w="12700">
            <a:solidFill>
              <a:srgbClr val="F5CFA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530852" y="1627632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C2410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② 接口取不到的几类值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4530852" y="2148840"/>
            <a:ext cx="31546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条件值（费用项目、职务等参照枚举）与人员信息：接口自动获取，正常情况不缺。</a:t>
            </a:r>
            <a:endParaRPr lang="en-US" sz="12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仍需人工的三类：角色、审批矩阵 UUID、通知消息模板编码 —— Agent 会附上查询 SQL，执行后把结果回传即可。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8129016" y="1417320"/>
            <a:ext cx="3602736" cy="4114800"/>
          </a:xfrm>
          <a:prstGeom prst="roundRect">
            <a:avLst>
              <a:gd name="adj" fmla="val 2030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366760" y="1627632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③ 仍需 demo 的两种情况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8366760" y="2148840"/>
            <a:ext cx="31546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通知节点的消息模板编码（接口取不到）；</a:t>
            </a:r>
            <a:endParaRPr lang="en-US" sz="12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serviceCode 等运行时真值（接口不返回，仅有按域的默认值）。</a:t>
            </a:r>
            <a:endParaRPr lang="en-US" sz="12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其余字段配置已全部由接口自动采集，无需再为取字段配置制作 demo。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457200" y="5760720"/>
            <a:ext cx="11274552" cy="512064"/>
          </a:xfrm>
          <a:prstGeom prst="roundRect">
            <a:avLst>
              <a:gd name="adj" fmla="val 14286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13232" y="57972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所有配合项都会在对话中明确「需要什么、怎么给」—— 你不需要记住本页内容</a:t>
            </a:r>
            <a:endParaRPr lang="en-US" sz="12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960120"/>
            <a:ext cx="5029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2000" dirty="0"/>
          </a:p>
        </p:txBody>
      </p:sp>
      <p:sp>
        <p:nvSpPr>
          <p:cNvPr id="3" name="Text 1"/>
          <p:cNvSpPr/>
          <p:nvPr/>
        </p:nvSpPr>
        <p:spPr>
          <a:xfrm>
            <a:off x="841248" y="30175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05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22960" y="3401568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生成成果展示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41248" y="4315968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导入设计器后拿到的完整审批流 —— 五个看点，全部自动生成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41248" y="4983480"/>
            <a:ext cx="1138428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41248" y="4983480"/>
            <a:ext cx="1138428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完整流程图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2208276" y="4983480"/>
            <a:ext cx="969264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08276" y="4983480"/>
            <a:ext cx="969264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判断分支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406140" y="4983480"/>
            <a:ext cx="969264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406140" y="4983480"/>
            <a:ext cx="969264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节点参数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604004" y="4983480"/>
            <a:ext cx="1138428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04004" y="4983480"/>
            <a:ext cx="1138428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审批人设置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971032" y="4983480"/>
            <a:ext cx="1307592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71032" y="4983480"/>
            <a:ext cx="1307592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分支合并视图</a:t>
            </a:r>
            <a:endParaRPr lang="en-US" sz="12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29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成果① 完整的审批流流程图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导入即得：审批节点、判断节点、通知节点、分支与汇聚布局一次成型（本页为结构示意，实际以设计器导入为准）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446520" y="1243584"/>
            <a:ext cx="146304" cy="146304"/>
          </a:xfrm>
          <a:prstGeom prst="rect">
            <a:avLst/>
          </a:prstGeom>
          <a:solidFill>
            <a:srgbClr val="006A9D"/>
          </a:solidFill>
          <a:ln w="3175">
            <a:solidFill>
              <a:srgbClr val="006A9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647688" y="1179576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审批节点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7799832" y="1243584"/>
            <a:ext cx="146304" cy="146304"/>
          </a:xfrm>
          <a:prstGeom prst="rect">
            <a:avLst/>
          </a:prstGeom>
          <a:solidFill>
            <a:srgbClr val="C2410C"/>
          </a:solidFill>
          <a:ln w="3175">
            <a:solidFill>
              <a:srgbClr val="C2410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001000" y="1179576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判断节点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9153144" y="1243584"/>
            <a:ext cx="146304" cy="146304"/>
          </a:xfrm>
          <a:prstGeom prst="rect">
            <a:avLst/>
          </a:prstGeom>
          <a:solidFill>
            <a:srgbClr val="1F7A46"/>
          </a:solidFill>
          <a:ln w="3175">
            <a:solidFill>
              <a:srgbClr val="1F7A4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354312" y="1179576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通知节点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10506456" y="1243584"/>
            <a:ext cx="146304" cy="146304"/>
          </a:xfrm>
          <a:prstGeom prst="rect">
            <a:avLst/>
          </a:prstGeom>
          <a:solidFill>
            <a:srgbClr val="6B7280"/>
          </a:solidFill>
          <a:ln w="3175">
            <a:solidFill>
              <a:srgbClr val="6B728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0707624" y="1179576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开始 / 结束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502920" y="3026664"/>
            <a:ext cx="658368" cy="475488"/>
          </a:xfrm>
          <a:prstGeom prst="ellipse">
            <a:avLst/>
          </a:prstGeom>
          <a:solidFill>
            <a:srgbClr val="6B7280"/>
          </a:solidFill>
          <a:ln w="6350">
            <a:solidFill>
              <a:srgbClr val="6B728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3026664"/>
            <a:ext cx="658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开始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1207008" y="3172968"/>
            <a:ext cx="274320" cy="182880"/>
          </a:xfrm>
          <a:prstGeom prst="rightArrow">
            <a:avLst/>
          </a:prstGeom>
          <a:solidFill>
            <a:srgbClr val="C9CDD4"/>
          </a:solidFill>
          <a:ln w="3175">
            <a:solidFill>
              <a:srgbClr val="C9CDD4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536192" y="2980944"/>
            <a:ext cx="1207008" cy="530352"/>
          </a:xfrm>
          <a:prstGeom prst="roundRect">
            <a:avLst>
              <a:gd name="adj" fmla="val 10345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536192" y="2980944"/>
            <a:ext cx="120700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部门负责人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2779776" y="3172968"/>
            <a:ext cx="256032" cy="182880"/>
          </a:xfrm>
          <a:prstGeom prst="rightArrow">
            <a:avLst/>
          </a:prstGeom>
          <a:solidFill>
            <a:srgbClr val="C9CDD4"/>
          </a:solidFill>
          <a:ln w="3175">
            <a:solidFill>
              <a:srgbClr val="C9CDD4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3072384" y="2679192"/>
            <a:ext cx="1298448" cy="1170432"/>
          </a:xfrm>
          <a:prstGeom prst="diamond">
            <a:avLst/>
          </a:prstGeom>
          <a:solidFill>
            <a:srgbClr val="FDEFE3"/>
          </a:solidFill>
          <a:ln w="19050">
            <a:solidFill>
              <a:srgbClr val="C2410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3072384" y="2679192"/>
            <a:ext cx="1298448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2410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金额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C2410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4370832" y="3264408"/>
            <a:ext cx="182880" cy="0"/>
          </a:xfrm>
          <a:prstGeom prst="line">
            <a:avLst/>
          </a:prstGeom>
          <a:noFill/>
          <a:ln w="15875">
            <a:solidFill>
              <a:srgbClr val="9AA0AB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4553712" y="1700784"/>
            <a:ext cx="0" cy="3273552"/>
          </a:xfrm>
          <a:prstGeom prst="line">
            <a:avLst/>
          </a:prstGeom>
          <a:noFill/>
          <a:ln w="15875">
            <a:solidFill>
              <a:srgbClr val="9AA0AB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553712" y="1600200"/>
            <a:ext cx="182880" cy="182880"/>
          </a:xfrm>
          <a:prstGeom prst="rightArrow">
            <a:avLst/>
          </a:prstGeom>
          <a:solidFill>
            <a:srgbClr val="C9CDD4"/>
          </a:solidFill>
          <a:ln w="3175">
            <a:solidFill>
              <a:srgbClr val="C9CDD4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736592" y="1435608"/>
            <a:ext cx="1280160" cy="530352"/>
          </a:xfrm>
          <a:prstGeom prst="roundRect">
            <a:avLst>
              <a:gd name="adj" fmla="val 10345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736592" y="1435608"/>
            <a:ext cx="1280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财务初审岗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4553712" y="3191256"/>
            <a:ext cx="182880" cy="182880"/>
          </a:xfrm>
          <a:prstGeom prst="rightArrow">
            <a:avLst/>
          </a:prstGeom>
          <a:solidFill>
            <a:srgbClr val="C9CDD4"/>
          </a:solidFill>
          <a:ln w="3175">
            <a:solidFill>
              <a:srgbClr val="C9CDD4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4736592" y="3026664"/>
            <a:ext cx="1280160" cy="530352"/>
          </a:xfrm>
          <a:prstGeom prst="roundRect">
            <a:avLst>
              <a:gd name="adj" fmla="val 10345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4736592" y="3026664"/>
            <a:ext cx="1280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财务初审岗</a:t>
            </a:r>
            <a:endParaRPr lang="en-US" sz="1150" dirty="0"/>
          </a:p>
        </p:txBody>
      </p:sp>
      <p:sp>
        <p:nvSpPr>
          <p:cNvPr id="31" name="Shape 28"/>
          <p:cNvSpPr/>
          <p:nvPr/>
        </p:nvSpPr>
        <p:spPr>
          <a:xfrm>
            <a:off x="6016752" y="3191256"/>
            <a:ext cx="320040" cy="182880"/>
          </a:xfrm>
          <a:prstGeom prst="rightArrow">
            <a:avLst/>
          </a:prstGeom>
          <a:solidFill>
            <a:srgbClr val="C9CDD4"/>
          </a:solidFill>
          <a:ln w="3175">
            <a:solidFill>
              <a:srgbClr val="C9CDD4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336792" y="3026664"/>
            <a:ext cx="1188720" cy="530352"/>
          </a:xfrm>
          <a:prstGeom prst="roundRect">
            <a:avLst>
              <a:gd name="adj" fmla="val 10345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336792" y="3026664"/>
            <a:ext cx="1188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分管领导</a:t>
            </a:r>
            <a:endParaRPr lang="en-US" sz="1150" dirty="0"/>
          </a:p>
        </p:txBody>
      </p:sp>
      <p:sp>
        <p:nvSpPr>
          <p:cNvPr id="34" name="Shape 31"/>
          <p:cNvSpPr/>
          <p:nvPr/>
        </p:nvSpPr>
        <p:spPr>
          <a:xfrm>
            <a:off x="4553712" y="4882896"/>
            <a:ext cx="182880" cy="182880"/>
          </a:xfrm>
          <a:prstGeom prst="rightArrow">
            <a:avLst/>
          </a:prstGeom>
          <a:solidFill>
            <a:srgbClr val="C9CDD4"/>
          </a:solidFill>
          <a:ln w="3175">
            <a:solidFill>
              <a:srgbClr val="C9CDD4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4736592" y="4718304"/>
            <a:ext cx="1280160" cy="530352"/>
          </a:xfrm>
          <a:prstGeom prst="roundRect">
            <a:avLst>
              <a:gd name="adj" fmla="val 10345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736592" y="4718304"/>
            <a:ext cx="1280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财务初审岗</a:t>
            </a:r>
            <a:endParaRPr lang="en-US" sz="1150" dirty="0"/>
          </a:p>
        </p:txBody>
      </p:sp>
      <p:sp>
        <p:nvSpPr>
          <p:cNvPr id="37" name="Shape 34"/>
          <p:cNvSpPr/>
          <p:nvPr/>
        </p:nvSpPr>
        <p:spPr>
          <a:xfrm>
            <a:off x="6016752" y="4882896"/>
            <a:ext cx="320040" cy="182880"/>
          </a:xfrm>
          <a:prstGeom prst="rightArrow">
            <a:avLst/>
          </a:prstGeom>
          <a:solidFill>
            <a:srgbClr val="C9CDD4"/>
          </a:solidFill>
          <a:ln w="3175">
            <a:solidFill>
              <a:srgbClr val="C9CDD4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6336792" y="4718304"/>
            <a:ext cx="1188720" cy="530352"/>
          </a:xfrm>
          <a:prstGeom prst="roundRect">
            <a:avLst>
              <a:gd name="adj" fmla="val 10345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6336792" y="4718304"/>
            <a:ext cx="1188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分管领导</a:t>
            </a:r>
            <a:endParaRPr lang="en-US" sz="1150" dirty="0"/>
          </a:p>
        </p:txBody>
      </p:sp>
      <p:sp>
        <p:nvSpPr>
          <p:cNvPr id="40" name="Shape 37"/>
          <p:cNvSpPr/>
          <p:nvPr/>
        </p:nvSpPr>
        <p:spPr>
          <a:xfrm>
            <a:off x="7525512" y="4882896"/>
            <a:ext cx="320040" cy="182880"/>
          </a:xfrm>
          <a:prstGeom prst="rightArrow">
            <a:avLst/>
          </a:prstGeom>
          <a:solidFill>
            <a:srgbClr val="C9CDD4"/>
          </a:solidFill>
          <a:ln w="3175">
            <a:solidFill>
              <a:srgbClr val="C9CDD4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7845552" y="4718304"/>
            <a:ext cx="1051560" cy="530352"/>
          </a:xfrm>
          <a:prstGeom prst="roundRect">
            <a:avLst>
              <a:gd name="adj" fmla="val 10345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7845552" y="4718304"/>
            <a:ext cx="1051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总经理</a:t>
            </a:r>
            <a:endParaRPr lang="en-US" sz="1150" dirty="0"/>
          </a:p>
        </p:txBody>
      </p:sp>
      <p:sp>
        <p:nvSpPr>
          <p:cNvPr id="43" name="Shape 40"/>
          <p:cNvSpPr/>
          <p:nvPr/>
        </p:nvSpPr>
        <p:spPr>
          <a:xfrm>
            <a:off x="8897112" y="4882896"/>
            <a:ext cx="320040" cy="182880"/>
          </a:xfrm>
          <a:prstGeom prst="rightArrow">
            <a:avLst/>
          </a:prstGeom>
          <a:solidFill>
            <a:srgbClr val="C9CDD4"/>
          </a:solidFill>
          <a:ln w="3175">
            <a:solidFill>
              <a:srgbClr val="C9CDD4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9217152" y="4718304"/>
            <a:ext cx="1481328" cy="530352"/>
          </a:xfrm>
          <a:prstGeom prst="roundRect">
            <a:avLst>
              <a:gd name="adj" fmla="val 10345"/>
            </a:avLst>
          </a:prstGeom>
          <a:solidFill>
            <a:srgbClr val="E8F7EE"/>
          </a:solidFill>
          <a:ln w="12700">
            <a:solidFill>
              <a:srgbClr val="BBE7CB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9217152" y="4718304"/>
            <a:ext cx="148132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F7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通知 · 上级报备</a:t>
            </a:r>
            <a:endParaRPr lang="en-US" sz="1150" dirty="0"/>
          </a:p>
        </p:txBody>
      </p:sp>
      <p:sp>
        <p:nvSpPr>
          <p:cNvPr id="46" name="Text 43"/>
          <p:cNvSpPr/>
          <p:nvPr/>
        </p:nvSpPr>
        <p:spPr>
          <a:xfrm>
            <a:off x="4617720" y="1133856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C2410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金额＜1万</a:t>
            </a:r>
            <a:endParaRPr lang="en-US" sz="1050" dirty="0"/>
          </a:p>
        </p:txBody>
      </p:sp>
      <p:sp>
        <p:nvSpPr>
          <p:cNvPr id="47" name="Text 44"/>
          <p:cNvSpPr/>
          <p:nvPr/>
        </p:nvSpPr>
        <p:spPr>
          <a:xfrm>
            <a:off x="4617720" y="27249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C2410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1万 ≤ 金额＜10万</a:t>
            </a:r>
            <a:endParaRPr lang="en-US" sz="1050" dirty="0"/>
          </a:p>
        </p:txBody>
      </p:sp>
      <p:sp>
        <p:nvSpPr>
          <p:cNvPr id="48" name="Text 45"/>
          <p:cNvSpPr/>
          <p:nvPr/>
        </p:nvSpPr>
        <p:spPr>
          <a:xfrm>
            <a:off x="4617720" y="4416552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C2410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金额 ≥ 10万</a:t>
            </a:r>
            <a:endParaRPr lang="en-US" sz="1050" dirty="0"/>
          </a:p>
        </p:txBody>
      </p:sp>
      <p:sp>
        <p:nvSpPr>
          <p:cNvPr id="49" name="Shape 46"/>
          <p:cNvSpPr/>
          <p:nvPr/>
        </p:nvSpPr>
        <p:spPr>
          <a:xfrm>
            <a:off x="6016752" y="1700784"/>
            <a:ext cx="4864608" cy="0"/>
          </a:xfrm>
          <a:prstGeom prst="line">
            <a:avLst/>
          </a:prstGeom>
          <a:noFill/>
          <a:ln w="15875">
            <a:solidFill>
              <a:srgbClr val="9AA0AB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7525512" y="3291840"/>
            <a:ext cx="3355848" cy="0"/>
          </a:xfrm>
          <a:prstGeom prst="line">
            <a:avLst/>
          </a:prstGeom>
          <a:noFill/>
          <a:ln w="15875">
            <a:solidFill>
              <a:srgbClr val="9AA0AB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10698480" y="4983480"/>
            <a:ext cx="182880" cy="0"/>
          </a:xfrm>
          <a:prstGeom prst="line">
            <a:avLst/>
          </a:prstGeom>
          <a:noFill/>
          <a:ln w="15875">
            <a:solidFill>
              <a:srgbClr val="9AA0AB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10881360" y="1700784"/>
            <a:ext cx="0" cy="3282696"/>
          </a:xfrm>
          <a:prstGeom prst="line">
            <a:avLst/>
          </a:prstGeom>
          <a:noFill/>
          <a:ln w="15875">
            <a:solidFill>
              <a:srgbClr val="9AA0AB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10881360" y="3182112"/>
            <a:ext cx="201168" cy="182880"/>
          </a:xfrm>
          <a:prstGeom prst="rightArrow">
            <a:avLst/>
          </a:prstGeom>
          <a:solidFill>
            <a:srgbClr val="C9CDD4"/>
          </a:solidFill>
          <a:ln w="3175">
            <a:solidFill>
              <a:srgbClr val="C9CDD4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11100816" y="3026664"/>
            <a:ext cx="603504" cy="475488"/>
          </a:xfrm>
          <a:prstGeom prst="ellipse">
            <a:avLst/>
          </a:prstGeom>
          <a:solidFill>
            <a:srgbClr val="6B7280"/>
          </a:solidFill>
          <a:ln w="6350">
            <a:solidFill>
              <a:srgbClr val="6B7280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11100816" y="3026664"/>
            <a:ext cx="6035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结束</a:t>
            </a:r>
            <a:endParaRPr lang="en-US" sz="1050" dirty="0"/>
          </a:p>
        </p:txBody>
      </p:sp>
      <p:sp>
        <p:nvSpPr>
          <p:cNvPr id="56" name="Shape 53"/>
          <p:cNvSpPr/>
          <p:nvPr/>
        </p:nvSpPr>
        <p:spPr>
          <a:xfrm>
            <a:off x="457200" y="5806440"/>
            <a:ext cx="11274552" cy="475488"/>
          </a:xfrm>
          <a:prstGeom prst="roundRect">
            <a:avLst>
              <a:gd name="adj" fmla="val 9615"/>
            </a:avLst>
          </a:prstGeom>
          <a:solidFill>
            <a:srgbClr val="E8F7EE"/>
          </a:solidFill>
          <a:ln w="12700">
            <a:solidFill>
              <a:srgbClr val="BBE7CB"/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713232" y="5824728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7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公共链 · 条件分支 · 汇聚 · 通知节点全部自动生成并自动布局 —— 轻额直达、大额加签并自动报备，正是制度里写的规则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成果② 判断节点：完整的判断信息与分支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每条分支连线自带三要素，缺一不可 —— 生成时自动展开为互斥条件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57200" y="1417320"/>
            <a:ext cx="4160520" cy="4160520"/>
          </a:xfrm>
          <a:prstGeom prst="roundRect">
            <a:avLst>
              <a:gd name="adj" fmla="val 1758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600200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每条分支连线的三要素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749808" y="2103120"/>
            <a:ext cx="1051560" cy="914400"/>
          </a:xfrm>
          <a:prstGeom prst="diamond">
            <a:avLst/>
          </a:prstGeom>
          <a:solidFill>
            <a:srgbClr val="FDEFE3"/>
          </a:solidFill>
          <a:ln w="15875">
            <a:solidFill>
              <a:srgbClr val="C2410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49808" y="2103120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C2410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金额</a:t>
            </a:r>
            <a:endParaRPr lang="en-US" sz="950" dirty="0"/>
          </a:p>
          <a:p>
            <a:pPr algn="ctr" indent="0" marL="0">
              <a:buNone/>
            </a:pPr>
            <a:r>
              <a:rPr lang="en-US" sz="950" b="1" dirty="0">
                <a:solidFill>
                  <a:srgbClr val="C2410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1801368" y="2212848"/>
            <a:ext cx="777240" cy="0"/>
          </a:xfrm>
          <a:prstGeom prst="line">
            <a:avLst/>
          </a:prstGeom>
          <a:noFill/>
          <a:ln w="15875">
            <a:solidFill>
              <a:srgbClr val="9AA0A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801368" y="2560320"/>
            <a:ext cx="777240" cy="0"/>
          </a:xfrm>
          <a:prstGeom prst="line">
            <a:avLst/>
          </a:prstGeom>
          <a:noFill/>
          <a:ln w="15875">
            <a:solidFill>
              <a:srgbClr val="9AA0AB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801368" y="2907792"/>
            <a:ext cx="777240" cy="0"/>
          </a:xfrm>
          <a:prstGeom prst="line">
            <a:avLst/>
          </a:prstGeom>
          <a:noFill/>
          <a:ln w="15875">
            <a:solidFill>
              <a:srgbClr val="9AA0A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651760" y="2084832"/>
            <a:ext cx="822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分支①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2651760" y="2432304"/>
            <a:ext cx="822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分支②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2651760" y="2779776"/>
            <a:ext cx="822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分支③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713232" y="336042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69264" y="3264408"/>
            <a:ext cx="34015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中文表达式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969264" y="3547872"/>
            <a:ext cx="34015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「公务接待 且 1万≤金额＜10万」—— 设计器连线上的展示文字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713232" y="422910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69264" y="4133088"/>
            <a:ext cx="34015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系统表达式</a:t>
            </a:r>
            <a:endParaRPr lang="en-US" sz="1250" dirty="0"/>
          </a:p>
        </p:txBody>
      </p:sp>
      <p:sp>
        <p:nvSpPr>
          <p:cNvPr id="22" name="Text 19"/>
          <p:cNvSpPr/>
          <p:nvPr/>
        </p:nvSpPr>
        <p:spPr>
          <a:xfrm>
            <a:off x="969264" y="4416552"/>
            <a:ext cx="34015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jine&gt;=10000 &amp;&amp; jine&lt;100000 —— 驱动实际流转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713232" y="509778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69264" y="5001768"/>
            <a:ext cx="34015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目标节点 ＋ 默认流</a:t>
            </a:r>
            <a:endParaRPr lang="en-US" sz="1250" dirty="0"/>
          </a:p>
        </p:txBody>
      </p:sp>
      <p:sp>
        <p:nvSpPr>
          <p:cNvPr id="25" name="Text 22"/>
          <p:cNvSpPr/>
          <p:nvPr/>
        </p:nvSpPr>
        <p:spPr>
          <a:xfrm>
            <a:off x="969264" y="5285232"/>
            <a:ext cx="3401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命中即走对应分支；全部未命中走默认流</a:t>
            </a:r>
            <a:endParaRPr lang="en-US" sz="110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892040" y="1600200"/>
          <a:ext cx="6839712" cy="914400"/>
        </p:xfrm>
        <a:graphic>
          <a:graphicData uri="http://schemas.openxmlformats.org/drawingml/2006/table">
            <a:tbl>
              <a:tblPr/>
              <a:tblGrid>
                <a:gridCol w="960120"/>
                <a:gridCol w="2880360"/>
                <a:gridCol w="2999232"/>
              </a:tblGrid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分支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3152" marR="73152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445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判断条件（设计器展示）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3152" marR="73152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445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审批走向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3152" marR="73152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445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C2410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分支①</a:t>
                      </a:r>
                      <a:endParaRPr lang="en-US" sz="11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3152" marR="73152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公务接待 · 金额＜1万</a:t>
                      </a:r>
                      <a:endParaRPr lang="en-US" sz="11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3152" marR="73152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部门负责人 → 财务初审岗</a:t>
                      </a:r>
                      <a:endParaRPr lang="en-US" sz="11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3152" marR="73152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C2410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分支②</a:t>
                      </a:r>
                      <a:endParaRPr lang="en-US" sz="11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3152" marR="73152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公务接待 · 1万 ≤ 金额＜10万</a:t>
                      </a:r>
                      <a:endParaRPr lang="en-US" sz="11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3152" marR="73152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→ 财务初审岗 → 分管领导</a:t>
                      </a:r>
                      <a:endParaRPr lang="en-US" sz="11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3152" marR="73152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C2410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分支③</a:t>
                      </a:r>
                      <a:endParaRPr lang="en-US" sz="11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3152" marR="73152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公务接待 · 金额 ≥ 10万</a:t>
                      </a:r>
                      <a:endParaRPr lang="en-US" sz="11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3152" marR="73152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→ … → 总经理 → 通知上级报备</a:t>
                      </a:r>
                      <a:endParaRPr lang="en-US" sz="11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3152" marR="73152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6B728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默认流</a:t>
                      </a:r>
                      <a:endParaRPr lang="en-US" sz="11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3152" marR="73152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以上均未命中</a:t>
                      </a:r>
                      <a:endParaRPr lang="en-US" sz="11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3152" marR="73152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53585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按默认路径放行</a:t>
                      </a:r>
                      <a:endParaRPr lang="en-US" sz="11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3152" marR="73152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7" name="Text 23"/>
          <p:cNvSpPr/>
          <p:nvPr/>
        </p:nvSpPr>
        <p:spPr>
          <a:xfrm>
            <a:off x="4919472" y="4617720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每条分支的判断条件完整写入连线 —— 在设计器中点开即见，无需逐个重新配置</a:t>
            </a:r>
            <a:endParaRPr lang="en-US" sz="1100" dirty="0"/>
          </a:p>
        </p:txBody>
      </p:sp>
      <p:sp>
        <p:nvSpPr>
          <p:cNvPr id="28" name="Shape 24"/>
          <p:cNvSpPr/>
          <p:nvPr/>
        </p:nvSpPr>
        <p:spPr>
          <a:xfrm>
            <a:off x="457200" y="5806440"/>
            <a:ext cx="11274552" cy="475488"/>
          </a:xfrm>
          <a:prstGeom prst="roundRect">
            <a:avLst>
              <a:gd name="adj" fmla="val 9615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713232" y="5824728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条件互斥有保证：任意一笔单据只会命中一条分支 —— 分档区间在生成时自动展开，不会出现两条分支同时放行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31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成果③ 审批节点：主要参数自动配置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按设计器六页签的选项编码库逐项落位 —— 不再在设计器里逐个手调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57200" y="1463040"/>
            <a:ext cx="3931920" cy="2286000"/>
          </a:xfrm>
          <a:prstGeom prst="roundRect">
            <a:avLst>
              <a:gd name="adj" fmla="val 3200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13232" y="1691640"/>
            <a:ext cx="1051560" cy="365760"/>
          </a:xfrm>
          <a:prstGeom prst="roundRect">
            <a:avLst>
              <a:gd name="adj" fmla="val 22500"/>
            </a:avLst>
          </a:prstGeom>
          <a:solidFill>
            <a:srgbClr val="006A9D"/>
          </a:solidFill>
          <a:ln w="6350">
            <a:solidFill>
              <a:srgbClr val="006A9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691640"/>
            <a:ext cx="10515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审批节点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13232" y="2176272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分管领导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713232" y="2761488"/>
            <a:ext cx="1371600" cy="365760"/>
          </a:xfrm>
          <a:prstGeom prst="roundRect">
            <a:avLst>
              <a:gd name="adj" fmla="val 22500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13232" y="2761488"/>
            <a:ext cx="137160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并行会签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2176272" y="2761488"/>
            <a:ext cx="1554480" cy="365760"/>
          </a:xfrm>
          <a:prstGeom prst="roundRect">
            <a:avLst>
              <a:gd name="adj" fmla="val 22500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176272" y="2761488"/>
            <a:ext cx="155448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找不到人跳过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457200" y="3977640"/>
            <a:ext cx="3931920" cy="1645920"/>
          </a:xfrm>
          <a:prstGeom prst="roundRect">
            <a:avLst>
              <a:gd name="adj" fmla="val 4444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13232" y="4114800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怎么做到的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713232" y="4443984"/>
            <a:ext cx="3429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节点配置页签写清每个节点的操作要求 → 生成时按六页签选项编码库（常用 / 指派 / 跳转 / 退回 / 加签 / 更多）自动翻译为系统配置。</a:t>
            </a:r>
            <a:endParaRPr lang="en-US" sz="1150" dirty="0"/>
          </a:p>
        </p:txBody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709160" y="1463040"/>
          <a:ext cx="7022592" cy="914400"/>
        </p:xfrm>
        <a:graphic>
          <a:graphicData uri="http://schemas.openxmlformats.org/drawingml/2006/table">
            <a:tbl>
              <a:tblPr/>
              <a:tblGrid>
                <a:gridCol w="1691640"/>
                <a:gridCol w="5330952"/>
              </a:tblGrid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配置项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2296" marR="82296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445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自动设置结果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2296" marR="82296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445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4144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多实例方式</a:t>
                      </a:r>
                      <a:endParaRPr lang="en-US" sz="11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2296" marR="82296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F7A46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并行会签（默认）· 抢占（岗类节点）· 串行，按节点类型自动选定</a:t>
                      </a:r>
                      <a:endParaRPr lang="en-US" sz="11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2296" marR="82296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4144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找不到审批人</a:t>
                      </a:r>
                      <a:endParaRPr lang="en-US" sz="11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2296" marR="82296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F7A46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自动跳过已开启，避免流程卡死（按节点配置勾选）</a:t>
                      </a:r>
                      <a:endParaRPr lang="en-US" sz="11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2296" marR="82296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4144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退回规则</a:t>
                      </a:r>
                      <a:endParaRPr lang="en-US" sz="11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2296" marR="82296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F7A46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可退回上一节点 / 发起人，标准退回选项就位</a:t>
                      </a:r>
                      <a:endParaRPr lang="en-US" sz="11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2296" marR="82296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4144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加签</a:t>
                      </a:r>
                      <a:endParaRPr lang="en-US" sz="11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2296" marR="82296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F7A46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前加签 / 后加签可用，无需手工开启</a:t>
                      </a:r>
                      <a:endParaRPr lang="en-US" sz="11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2296" marR="82296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4144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撤回 · 意见必填</a:t>
                      </a:r>
                      <a:endParaRPr lang="en-US" sz="11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2296" marR="82296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F7A46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按标准配置生成，导入后可继续微调</a:t>
                      </a:r>
                      <a:endParaRPr lang="en-US" sz="115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82296" marR="82296" marT="27432" marB="2743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" name="Shape 15"/>
          <p:cNvSpPr/>
          <p:nvPr/>
        </p:nvSpPr>
        <p:spPr>
          <a:xfrm>
            <a:off x="457200" y="5806440"/>
            <a:ext cx="11274552" cy="475488"/>
          </a:xfrm>
          <a:prstGeom prst="roundRect">
            <a:avLst>
              <a:gd name="adj" fmla="val 9615"/>
            </a:avLst>
          </a:prstGeom>
          <a:solidFill>
            <a:srgbClr val="E8F7EE"/>
          </a:solidFill>
          <a:ln w="12700">
            <a:solidFill>
              <a:srgbClr val="BBE7CB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13232" y="5824728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7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审批人之外的「怎么审」—— 会签方式、退回、加签、跳过等参数全部自动落位，导入后开箱即用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32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成果④ 审批节点：审批人自动设置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三种选人方式全覆盖 —— 在节点配置页签里怎么写，生成时就怎么配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57200" y="1417320"/>
            <a:ext cx="3602736" cy="3977640"/>
          </a:xfrm>
          <a:prstGeom prst="roundRect">
            <a:avLst>
              <a:gd name="adj" fmla="val 2030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94944" y="1664208"/>
            <a:ext cx="1600200" cy="420624"/>
          </a:xfrm>
          <a:prstGeom prst="roundRect">
            <a:avLst>
              <a:gd name="adj" fmla="val 19565"/>
            </a:avLst>
          </a:prstGeom>
          <a:solidFill>
            <a:srgbClr val="B3000F"/>
          </a:solidFill>
          <a:ln w="6350">
            <a:solidFill>
              <a:srgbClr val="B3000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94944" y="1664208"/>
            <a:ext cx="16002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直接选人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713232" y="2359152"/>
            <a:ext cx="91440" cy="91440"/>
          </a:xfrm>
          <a:prstGeom prst="rect">
            <a:avLst/>
          </a:prstGeom>
          <a:solidFill>
            <a:srgbClr val="B3000F"/>
          </a:solidFill>
          <a:ln w="3175">
            <a:solidFill>
              <a:srgbClr val="B3000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32688" y="2267712"/>
            <a:ext cx="2880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按工号 / 姓名直选（工号自动换取系统账号）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713232" y="3072384"/>
            <a:ext cx="91440" cy="91440"/>
          </a:xfrm>
          <a:prstGeom prst="rect">
            <a:avLst/>
          </a:prstGeom>
          <a:solidFill>
            <a:srgbClr val="B3000F"/>
          </a:solidFill>
          <a:ln w="3175">
            <a:solidFill>
              <a:srgbClr val="B3000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32688" y="2980944"/>
            <a:ext cx="2880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也可直接指定部门（部门名＋所属组织简称）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94944" y="3977640"/>
            <a:ext cx="3127248" cy="1170432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41248" y="4069080"/>
            <a:ext cx="28529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例：审批节点「资金中心三岗」</a:t>
            </a:r>
            <a:endParaRPr lang="en-US" sz="11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5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→ 10086 张三 / 10087 李四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4293108" y="1417320"/>
            <a:ext cx="3602736" cy="3977640"/>
          </a:xfrm>
          <a:prstGeom prst="roundRect">
            <a:avLst>
              <a:gd name="adj" fmla="val 2030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530852" y="1664208"/>
            <a:ext cx="1600200" cy="420624"/>
          </a:xfrm>
          <a:prstGeom prst="roundRect">
            <a:avLst>
              <a:gd name="adj" fmla="val 19565"/>
            </a:avLst>
          </a:prstGeom>
          <a:solidFill>
            <a:srgbClr val="006A9D"/>
          </a:solidFill>
          <a:ln w="6350">
            <a:solidFill>
              <a:srgbClr val="006A9D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530852" y="1664208"/>
            <a:ext cx="16002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按业务数据选人</a:t>
            </a:r>
            <a:endParaRPr lang="en-US" sz="1350" dirty="0"/>
          </a:p>
        </p:txBody>
      </p:sp>
      <p:sp>
        <p:nvSpPr>
          <p:cNvPr id="19" name="Shape 16"/>
          <p:cNvSpPr/>
          <p:nvPr/>
        </p:nvSpPr>
        <p:spPr>
          <a:xfrm>
            <a:off x="4549140" y="2359152"/>
            <a:ext cx="91440" cy="91440"/>
          </a:xfrm>
          <a:prstGeom prst="rect">
            <a:avLst/>
          </a:prstGeom>
          <a:solidFill>
            <a:srgbClr val="006A9D"/>
          </a:solidFill>
          <a:ln w="3175">
            <a:solidFill>
              <a:srgbClr val="006A9D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768596" y="2267712"/>
            <a:ext cx="2880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按单据上的人员 / 部门字段动态确定审批人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4549140" y="3072384"/>
            <a:ext cx="91440" cy="91440"/>
          </a:xfrm>
          <a:prstGeom prst="rect">
            <a:avLst/>
          </a:prstGeom>
          <a:solidFill>
            <a:srgbClr val="006A9D"/>
          </a:solidFill>
          <a:ln w="3175">
            <a:solidFill>
              <a:srgbClr val="006A9D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768596" y="2980944"/>
            <a:ext cx="2880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五种固定句式：选部门负责人、找分管领导等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530852" y="3977640"/>
            <a:ext cx="3127248" cy="1170432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677156" y="4069080"/>
            <a:ext cx="28529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例：「按人员字段选部门负责人」</a:t>
            </a:r>
            <a:endParaRPr lang="en-US" sz="11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→ 提交人所在部门的负责人审批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8129016" y="1417320"/>
            <a:ext cx="3602736" cy="3977640"/>
          </a:xfrm>
          <a:prstGeom prst="roundRect">
            <a:avLst>
              <a:gd name="adj" fmla="val 2030"/>
            </a:avLst>
          </a:prstGeom>
          <a:solidFill>
            <a:srgbClr val="E8F7EE"/>
          </a:solidFill>
          <a:ln w="12700">
            <a:solidFill>
              <a:srgbClr val="BBE7CB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8366760" y="1664208"/>
            <a:ext cx="1600200" cy="420624"/>
          </a:xfrm>
          <a:prstGeom prst="roundRect">
            <a:avLst>
              <a:gd name="adj" fmla="val 19565"/>
            </a:avLst>
          </a:prstGeom>
          <a:solidFill>
            <a:srgbClr val="1F7A46"/>
          </a:solidFill>
          <a:ln w="6350">
            <a:solidFill>
              <a:srgbClr val="1F7A46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366760" y="1664208"/>
            <a:ext cx="16002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按发起人选人</a:t>
            </a:r>
            <a:endParaRPr lang="en-US" sz="1350" dirty="0"/>
          </a:p>
        </p:txBody>
      </p:sp>
      <p:sp>
        <p:nvSpPr>
          <p:cNvPr id="28" name="Shape 25"/>
          <p:cNvSpPr/>
          <p:nvPr/>
        </p:nvSpPr>
        <p:spPr>
          <a:xfrm>
            <a:off x="8385048" y="2359152"/>
            <a:ext cx="91440" cy="91440"/>
          </a:xfrm>
          <a:prstGeom prst="rect">
            <a:avLst/>
          </a:prstGeom>
          <a:solidFill>
            <a:srgbClr val="1F7A46"/>
          </a:solidFill>
          <a:ln w="3175">
            <a:solidFill>
              <a:srgbClr val="1F7A46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8604504" y="2267712"/>
            <a:ext cx="2880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按发起人的组织关系确定审批人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8385048" y="3072384"/>
            <a:ext cx="91440" cy="91440"/>
          </a:xfrm>
          <a:prstGeom prst="rect">
            <a:avLst/>
          </a:prstGeom>
          <a:solidFill>
            <a:srgbClr val="1F7A46"/>
          </a:solidFill>
          <a:ln w="3175">
            <a:solidFill>
              <a:srgbClr val="1F7A46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604504" y="2980944"/>
            <a:ext cx="2880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七个标准选项：部门负责人 / 分管领导 / 主管 / 上级等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8366760" y="3977640"/>
            <a:ext cx="3127248" cy="1170432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2700">
            <a:solidFill>
              <a:srgbClr val="BBE7CB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8513064" y="4069080"/>
            <a:ext cx="28529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b="1" dirty="0">
                <a:solidFill>
                  <a:srgbClr val="1F7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例：「部门负责人找上级」</a:t>
            </a:r>
            <a:endParaRPr lang="en-US" sz="11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50" b="1" dirty="0">
                <a:solidFill>
                  <a:srgbClr val="1F7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→ 发起人部门负责人的上级领导审批</a:t>
            </a:r>
            <a:endParaRPr lang="en-US" sz="1150" dirty="0"/>
          </a:p>
        </p:txBody>
      </p:sp>
      <p:sp>
        <p:nvSpPr>
          <p:cNvPr id="34" name="Shape 31"/>
          <p:cNvSpPr/>
          <p:nvPr/>
        </p:nvSpPr>
        <p:spPr>
          <a:xfrm>
            <a:off x="457200" y="5669280"/>
            <a:ext cx="11274552" cy="566928"/>
          </a:xfrm>
          <a:prstGeom prst="roundRect">
            <a:avLst>
              <a:gd name="adj" fmla="val 12903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713232" y="5705856"/>
            <a:ext cx="108813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节点配置页签中用固定句式书写 → 生成时自动翻译为系统选人编码；角色选人暂以占位过渡（见「需配合的情况」），矩阵选人在数据齐备时自动落位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33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成果⑤ 智能合并 / 展开分支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展开与合并只是呈现方式 —— 不影响导出文件与系统运行效果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57200" y="1417320"/>
            <a:ext cx="5486400" cy="4160520"/>
          </a:xfrm>
          <a:prstGeom prst="roundRect">
            <a:avLst>
              <a:gd name="adj" fmla="val 1758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13232" y="1627632"/>
            <a:ext cx="2286000" cy="402336"/>
          </a:xfrm>
          <a:prstGeom prst="roundRect">
            <a:avLst>
              <a:gd name="adj" fmla="val 20455"/>
            </a:avLst>
          </a:prstGeom>
          <a:solidFill>
            <a:srgbClr val="006A9D"/>
          </a:solidFill>
          <a:ln w="6350">
            <a:solidFill>
              <a:srgbClr val="006A9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627632"/>
            <a:ext cx="2286000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展开视图 · 逐分支核对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777240" y="3310128"/>
            <a:ext cx="530352" cy="384048"/>
          </a:xfrm>
          <a:prstGeom prst="ellipse">
            <a:avLst/>
          </a:prstGeom>
          <a:solidFill>
            <a:srgbClr val="6B7280"/>
          </a:solidFill>
          <a:ln w="6350">
            <a:solidFill>
              <a:srgbClr val="6B728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77240" y="3310128"/>
            <a:ext cx="5303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开始</a:t>
            </a:r>
            <a:endParaRPr lang="en-US" sz="850" dirty="0"/>
          </a:p>
        </p:txBody>
      </p:sp>
      <p:sp>
        <p:nvSpPr>
          <p:cNvPr id="12" name="Shape 9"/>
          <p:cNvSpPr/>
          <p:nvPr/>
        </p:nvSpPr>
        <p:spPr>
          <a:xfrm>
            <a:off x="1307592" y="3502152"/>
            <a:ext cx="201168" cy="0"/>
          </a:xfrm>
          <a:prstGeom prst="line">
            <a:avLst/>
          </a:prstGeom>
          <a:noFill/>
          <a:ln w="15875">
            <a:solidFill>
              <a:srgbClr val="9AA0AB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508760" y="3310128"/>
            <a:ext cx="960120" cy="402336"/>
          </a:xfrm>
          <a:prstGeom prst="roundRect">
            <a:avLst>
              <a:gd name="adj" fmla="val 11364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508760" y="3310128"/>
            <a:ext cx="960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部门负责人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2468880" y="3502152"/>
            <a:ext cx="164592" cy="0"/>
          </a:xfrm>
          <a:prstGeom prst="line">
            <a:avLst/>
          </a:prstGeom>
          <a:noFill/>
          <a:ln w="15875">
            <a:solidFill>
              <a:srgbClr val="9AA0AB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2633472" y="3218688"/>
            <a:ext cx="841248" cy="749808"/>
          </a:xfrm>
          <a:prstGeom prst="diamond">
            <a:avLst/>
          </a:prstGeom>
          <a:solidFill>
            <a:srgbClr val="FDEFE3"/>
          </a:solidFill>
          <a:ln w="15875">
            <a:solidFill>
              <a:srgbClr val="C2410C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2633472" y="3218688"/>
            <a:ext cx="84124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C2410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金额</a:t>
            </a:r>
            <a:endParaRPr lang="en-US" sz="850" dirty="0"/>
          </a:p>
        </p:txBody>
      </p:sp>
      <p:sp>
        <p:nvSpPr>
          <p:cNvPr id="18" name="Shape 15"/>
          <p:cNvSpPr/>
          <p:nvPr/>
        </p:nvSpPr>
        <p:spPr>
          <a:xfrm>
            <a:off x="3474720" y="3593592"/>
            <a:ext cx="137160" cy="0"/>
          </a:xfrm>
          <a:prstGeom prst="line">
            <a:avLst/>
          </a:prstGeom>
          <a:noFill/>
          <a:ln w="15875">
            <a:solidFill>
              <a:srgbClr val="9AA0AB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3611880" y="2386584"/>
            <a:ext cx="0" cy="2249424"/>
          </a:xfrm>
          <a:prstGeom prst="line">
            <a:avLst/>
          </a:prstGeom>
          <a:noFill/>
          <a:ln w="15875">
            <a:solidFill>
              <a:srgbClr val="9AA0AB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3611880" y="2386584"/>
            <a:ext cx="137160" cy="0"/>
          </a:xfrm>
          <a:prstGeom prst="line">
            <a:avLst/>
          </a:prstGeom>
          <a:noFill/>
          <a:ln w="15875">
            <a:solidFill>
              <a:srgbClr val="9AA0A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3611880" y="3511296"/>
            <a:ext cx="137160" cy="0"/>
          </a:xfrm>
          <a:prstGeom prst="line">
            <a:avLst/>
          </a:prstGeom>
          <a:noFill/>
          <a:ln w="15875">
            <a:solidFill>
              <a:srgbClr val="9AA0AB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3611880" y="4636008"/>
            <a:ext cx="137160" cy="0"/>
          </a:xfrm>
          <a:prstGeom prst="line">
            <a:avLst/>
          </a:prstGeom>
          <a:noFill/>
          <a:ln w="15875">
            <a:solidFill>
              <a:srgbClr val="9AA0AB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3749040" y="2185416"/>
            <a:ext cx="914400" cy="402336"/>
          </a:xfrm>
          <a:prstGeom prst="roundRect">
            <a:avLst>
              <a:gd name="adj" fmla="val 11364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3749040" y="2185416"/>
            <a:ext cx="914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财务初审岗</a:t>
            </a:r>
            <a:endParaRPr lang="en-US" sz="950" dirty="0"/>
          </a:p>
        </p:txBody>
      </p:sp>
      <p:sp>
        <p:nvSpPr>
          <p:cNvPr id="25" name="Shape 22"/>
          <p:cNvSpPr/>
          <p:nvPr/>
        </p:nvSpPr>
        <p:spPr>
          <a:xfrm>
            <a:off x="3749040" y="3310128"/>
            <a:ext cx="914400" cy="402336"/>
          </a:xfrm>
          <a:prstGeom prst="roundRect">
            <a:avLst>
              <a:gd name="adj" fmla="val 11364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3749040" y="3310128"/>
            <a:ext cx="914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财务初审岗</a:t>
            </a:r>
            <a:endParaRPr lang="en-US" sz="950" dirty="0"/>
          </a:p>
        </p:txBody>
      </p:sp>
      <p:sp>
        <p:nvSpPr>
          <p:cNvPr id="27" name="Shape 24"/>
          <p:cNvSpPr/>
          <p:nvPr/>
        </p:nvSpPr>
        <p:spPr>
          <a:xfrm>
            <a:off x="4663440" y="3511296"/>
            <a:ext cx="91440" cy="0"/>
          </a:xfrm>
          <a:prstGeom prst="line">
            <a:avLst/>
          </a:prstGeom>
          <a:noFill/>
          <a:ln w="15875">
            <a:solidFill>
              <a:srgbClr val="9AA0AB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4754880" y="3310128"/>
            <a:ext cx="868680" cy="402336"/>
          </a:xfrm>
          <a:prstGeom prst="roundRect">
            <a:avLst>
              <a:gd name="adj" fmla="val 11364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4754880" y="3310128"/>
            <a:ext cx="868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分管领导</a:t>
            </a:r>
            <a:endParaRPr lang="en-US" sz="950" dirty="0"/>
          </a:p>
        </p:txBody>
      </p:sp>
      <p:sp>
        <p:nvSpPr>
          <p:cNvPr id="30" name="Shape 27"/>
          <p:cNvSpPr/>
          <p:nvPr/>
        </p:nvSpPr>
        <p:spPr>
          <a:xfrm>
            <a:off x="3749040" y="4434840"/>
            <a:ext cx="914400" cy="402336"/>
          </a:xfrm>
          <a:prstGeom prst="roundRect">
            <a:avLst>
              <a:gd name="adj" fmla="val 11364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3749040" y="4434840"/>
            <a:ext cx="914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财务初审岗</a:t>
            </a:r>
            <a:endParaRPr lang="en-US" sz="950" dirty="0"/>
          </a:p>
        </p:txBody>
      </p:sp>
      <p:sp>
        <p:nvSpPr>
          <p:cNvPr id="32" name="Shape 29"/>
          <p:cNvSpPr/>
          <p:nvPr/>
        </p:nvSpPr>
        <p:spPr>
          <a:xfrm>
            <a:off x="4663440" y="4636008"/>
            <a:ext cx="91440" cy="0"/>
          </a:xfrm>
          <a:prstGeom prst="line">
            <a:avLst/>
          </a:prstGeom>
          <a:noFill/>
          <a:ln w="15875">
            <a:solidFill>
              <a:srgbClr val="9AA0AB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4754880" y="4434840"/>
            <a:ext cx="868680" cy="402336"/>
          </a:xfrm>
          <a:prstGeom prst="roundRect">
            <a:avLst>
              <a:gd name="adj" fmla="val 11364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4754880" y="4434840"/>
            <a:ext cx="868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分管领导</a:t>
            </a:r>
            <a:endParaRPr lang="en-US" sz="950" dirty="0"/>
          </a:p>
        </p:txBody>
      </p:sp>
      <p:sp>
        <p:nvSpPr>
          <p:cNvPr id="35" name="Text 32"/>
          <p:cNvSpPr/>
          <p:nvPr/>
        </p:nvSpPr>
        <p:spPr>
          <a:xfrm>
            <a:off x="713232" y="5120640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 条分支全部铺开：每条路径走哪些节点一目了然，核对制度最直观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6245352" y="1417320"/>
            <a:ext cx="5486400" cy="4160520"/>
          </a:xfrm>
          <a:prstGeom prst="roundRect">
            <a:avLst>
              <a:gd name="adj" fmla="val 1758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6501384" y="1627632"/>
            <a:ext cx="2286000" cy="402336"/>
          </a:xfrm>
          <a:prstGeom prst="roundRect">
            <a:avLst>
              <a:gd name="adj" fmla="val 20455"/>
            </a:avLst>
          </a:prstGeom>
          <a:solidFill>
            <a:srgbClr val="B3000F"/>
          </a:solidFill>
          <a:ln w="6350">
            <a:solidFill>
              <a:srgbClr val="B3000F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6501384" y="1627632"/>
            <a:ext cx="2286000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合并视图 · 主干一目了然</a:t>
            </a:r>
            <a:endParaRPr lang="en-US" sz="1200" dirty="0"/>
          </a:p>
        </p:txBody>
      </p:sp>
      <p:sp>
        <p:nvSpPr>
          <p:cNvPr id="39" name="Shape 36"/>
          <p:cNvSpPr/>
          <p:nvPr/>
        </p:nvSpPr>
        <p:spPr>
          <a:xfrm>
            <a:off x="6583680" y="3310128"/>
            <a:ext cx="530352" cy="384048"/>
          </a:xfrm>
          <a:prstGeom prst="ellipse">
            <a:avLst/>
          </a:prstGeom>
          <a:solidFill>
            <a:srgbClr val="6B7280"/>
          </a:solidFill>
          <a:ln w="6350">
            <a:solidFill>
              <a:srgbClr val="6B7280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6583680" y="3310128"/>
            <a:ext cx="5303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开始</a:t>
            </a:r>
            <a:endParaRPr lang="en-US" sz="850" dirty="0"/>
          </a:p>
        </p:txBody>
      </p:sp>
      <p:sp>
        <p:nvSpPr>
          <p:cNvPr id="41" name="Shape 38"/>
          <p:cNvSpPr/>
          <p:nvPr/>
        </p:nvSpPr>
        <p:spPr>
          <a:xfrm>
            <a:off x="7114032" y="3502152"/>
            <a:ext cx="201168" cy="0"/>
          </a:xfrm>
          <a:prstGeom prst="line">
            <a:avLst/>
          </a:prstGeom>
          <a:noFill/>
          <a:ln w="15875">
            <a:solidFill>
              <a:srgbClr val="9AA0AB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7315200" y="3310128"/>
            <a:ext cx="960120" cy="402336"/>
          </a:xfrm>
          <a:prstGeom prst="roundRect">
            <a:avLst>
              <a:gd name="adj" fmla="val 11364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7315200" y="3310128"/>
            <a:ext cx="960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部门负责人</a:t>
            </a:r>
            <a:endParaRPr lang="en-US" sz="950" dirty="0"/>
          </a:p>
        </p:txBody>
      </p:sp>
      <p:sp>
        <p:nvSpPr>
          <p:cNvPr id="44" name="Shape 41"/>
          <p:cNvSpPr/>
          <p:nvPr/>
        </p:nvSpPr>
        <p:spPr>
          <a:xfrm>
            <a:off x="8275320" y="3502152"/>
            <a:ext cx="182880" cy="0"/>
          </a:xfrm>
          <a:prstGeom prst="line">
            <a:avLst/>
          </a:prstGeom>
          <a:noFill/>
          <a:ln w="15875">
            <a:solidFill>
              <a:srgbClr val="9AA0AB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8458200" y="3127248"/>
            <a:ext cx="1965960" cy="749808"/>
          </a:xfrm>
          <a:prstGeom prst="roundRect">
            <a:avLst>
              <a:gd name="adj" fmla="val 7317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8458200" y="3163824"/>
            <a:ext cx="1965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金额分档审批</a:t>
            </a:r>
            <a:endParaRPr lang="en-US" sz="1050" dirty="0"/>
          </a:p>
        </p:txBody>
      </p:sp>
      <p:sp>
        <p:nvSpPr>
          <p:cNvPr id="47" name="Text 44"/>
          <p:cNvSpPr/>
          <p:nvPr/>
        </p:nvSpPr>
        <p:spPr>
          <a:xfrm>
            <a:off x="8458200" y="347472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已折叠 · 3 条分支</a:t>
            </a:r>
            <a:endParaRPr lang="en-US" sz="900" dirty="0"/>
          </a:p>
        </p:txBody>
      </p:sp>
      <p:sp>
        <p:nvSpPr>
          <p:cNvPr id="48" name="Shape 45"/>
          <p:cNvSpPr/>
          <p:nvPr/>
        </p:nvSpPr>
        <p:spPr>
          <a:xfrm>
            <a:off x="8595360" y="2907792"/>
            <a:ext cx="310896" cy="310896"/>
          </a:xfrm>
          <a:prstGeom prst="ellipse">
            <a:avLst/>
          </a:prstGeom>
          <a:solidFill>
            <a:srgbClr val="E60012"/>
          </a:solidFill>
          <a:ln w="6350">
            <a:solidFill>
              <a:srgbClr val="E60012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8595360" y="290779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10424160" y="3502152"/>
            <a:ext cx="182880" cy="0"/>
          </a:xfrm>
          <a:prstGeom prst="line">
            <a:avLst/>
          </a:prstGeom>
          <a:noFill/>
          <a:ln w="15875">
            <a:solidFill>
              <a:srgbClr val="9AA0AB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10607040" y="3310128"/>
            <a:ext cx="960120" cy="402336"/>
          </a:xfrm>
          <a:prstGeom prst="roundRect">
            <a:avLst>
              <a:gd name="adj" fmla="val 11364"/>
            </a:avLst>
          </a:prstGeom>
          <a:solidFill>
            <a:srgbClr val="E8F7EE"/>
          </a:solidFill>
          <a:ln w="12700">
            <a:solidFill>
              <a:srgbClr val="BBE7CB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10607040" y="3310128"/>
            <a:ext cx="960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F7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上级报备</a:t>
            </a:r>
            <a:endParaRPr lang="en-US" sz="950" dirty="0"/>
          </a:p>
        </p:txBody>
      </p:sp>
      <p:sp>
        <p:nvSpPr>
          <p:cNvPr id="53" name="Text 50"/>
          <p:cNvSpPr/>
          <p:nvPr/>
        </p:nvSpPr>
        <p:spPr>
          <a:xfrm>
            <a:off x="6501384" y="5120640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公共主干 + 折叠的分支组：快速读懂「这个流程大体怎么走」，维护与交接时最省力</a:t>
            </a:r>
            <a:endParaRPr lang="en-US" sz="1100" dirty="0"/>
          </a:p>
        </p:txBody>
      </p:sp>
      <p:sp>
        <p:nvSpPr>
          <p:cNvPr id="54" name="Shape 51"/>
          <p:cNvSpPr/>
          <p:nvPr/>
        </p:nvSpPr>
        <p:spPr>
          <a:xfrm>
            <a:off x="457200" y="5806440"/>
            <a:ext cx="11274552" cy="475488"/>
          </a:xfrm>
          <a:prstGeom prst="roundRect">
            <a:avLst>
              <a:gd name="adj" fmla="val 9615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713232" y="5824728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两种视图随意切换：合并看主干、展开核分支 —— 导出文件与系统运行效果完全一致，仅用于帮助后续维护与意图理解</a:t>
            </a:r>
            <a:endParaRPr lang="en-US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343A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37276" y="1554480"/>
            <a:ext cx="91440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pic>
        <p:nvPicPr>
          <p:cNvPr id="3" name="Image 0" descr="/tmp/ppt_new/asset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1576" y="1787652"/>
            <a:ext cx="685800" cy="4517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788920"/>
            <a:ext cx="103601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200" b="1" spc="400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THANK YOU</a:t>
            </a:r>
            <a:endParaRPr lang="en-US" sz="5200" dirty="0"/>
          </a:p>
        </p:txBody>
      </p:sp>
      <p:sp>
        <p:nvSpPr>
          <p:cNvPr id="5" name="Text 2"/>
          <p:cNvSpPr/>
          <p:nvPr/>
        </p:nvSpPr>
        <p:spPr>
          <a:xfrm>
            <a:off x="914400" y="3749040"/>
            <a:ext cx="10360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3C9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 谢 观 看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914400" y="4709160"/>
            <a:ext cx="103601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9CDD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审批流导入文件生成 Skill · 使用说明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914400" y="5120640"/>
            <a:ext cx="103601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9AA0A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 · 2026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审批流导入文件生成 Skill 使用说明</dc:title>
  <dc:subject>PptxGenJS Presentation</dc:subject>
  <dc:creator>用友 · AI运营团队</dc:creator>
  <cp:lastModifiedBy>用友 · AI运营团队</cp:lastModifiedBy>
  <cp:revision>1</cp:revision>
  <dcterms:created xsi:type="dcterms:W3CDTF">2026-10-13T08:29:32Z</dcterms:created>
  <dcterms:modified xsi:type="dcterms:W3CDTF">2026-10-13T08:29:32Z</dcterms:modified>
</cp:coreProperties>
</file>